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83" r:id="rId2"/>
    <p:sldId id="513" r:id="rId3"/>
    <p:sldId id="328" r:id="rId4"/>
    <p:sldId id="515" r:id="rId5"/>
    <p:sldId id="410" r:id="rId6"/>
    <p:sldId id="411" r:id="rId7"/>
    <p:sldId id="412" r:id="rId8"/>
    <p:sldId id="516" r:id="rId9"/>
    <p:sldId id="488" r:id="rId10"/>
    <p:sldId id="514" r:id="rId11"/>
    <p:sldId id="490" r:id="rId12"/>
    <p:sldId id="517" r:id="rId13"/>
    <p:sldId id="508" r:id="rId14"/>
    <p:sldId id="436" r:id="rId15"/>
    <p:sldId id="506" r:id="rId16"/>
    <p:sldId id="509" r:id="rId17"/>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7" d="100"/>
          <a:sy n="117" d="100"/>
        </p:scale>
        <p:origin x="354" y="114"/>
      </p:cViewPr>
      <p:guideLst/>
    </p:cSldViewPr>
  </p:slideViewPr>
  <p:notesTextViewPr>
    <p:cViewPr>
      <p:scale>
        <a:sx n="1" d="1"/>
        <a:sy n="1" d="1"/>
      </p:scale>
      <p:origin x="0" y="0"/>
    </p:cViewPr>
  </p:notesTextViewPr>
  <p:notesViewPr>
    <p:cSldViewPr snapToGrid="0">
      <p:cViewPr varScale="1">
        <p:scale>
          <a:sx n="114" d="100"/>
          <a:sy n="114" d="100"/>
        </p:scale>
        <p:origin x="21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6F1EF2F-0959-37DF-13B7-0B498B143565}"/>
              </a:ext>
            </a:extLst>
          </p:cNvPr>
          <p:cNvSpPr>
            <a:spLocks noGrp="1"/>
          </p:cNvSpPr>
          <p:nvPr>
            <p:ph type="hdr" sz="quarter"/>
          </p:nvPr>
        </p:nvSpPr>
        <p:spPr>
          <a:xfrm>
            <a:off x="3" y="2"/>
            <a:ext cx="4275095" cy="337810"/>
          </a:xfrm>
          <a:prstGeom prst="rect">
            <a:avLst/>
          </a:prstGeom>
        </p:spPr>
        <p:txBody>
          <a:bodyPr vert="horz" lIns="90638" tIns="45318" rIns="90638" bIns="45318" rtlCol="0"/>
          <a:lstStyle>
            <a:lvl1pPr algn="l">
              <a:defRPr sz="1200"/>
            </a:lvl1pPr>
          </a:lstStyle>
          <a:p>
            <a:r>
              <a:rPr kumimoji="1" lang="ja-JP" altLang="en-US" dirty="0"/>
              <a:t>徳島文理大学短期大学部　保育科</a:t>
            </a:r>
          </a:p>
        </p:txBody>
      </p:sp>
      <p:sp>
        <p:nvSpPr>
          <p:cNvPr id="3" name="日付プレースホルダー 2">
            <a:extLst>
              <a:ext uri="{FF2B5EF4-FFF2-40B4-BE49-F238E27FC236}">
                <a16:creationId xmlns:a16="http://schemas.microsoft.com/office/drawing/2014/main" id="{E3664317-7483-2BB0-8FBA-FF38D2118FA1}"/>
              </a:ext>
            </a:extLst>
          </p:cNvPr>
          <p:cNvSpPr>
            <a:spLocks noGrp="1"/>
          </p:cNvSpPr>
          <p:nvPr>
            <p:ph type="dt" sz="quarter" idx="1"/>
          </p:nvPr>
        </p:nvSpPr>
        <p:spPr>
          <a:xfrm>
            <a:off x="5588920" y="2"/>
            <a:ext cx="4275095" cy="337810"/>
          </a:xfrm>
          <a:prstGeom prst="rect">
            <a:avLst/>
          </a:prstGeom>
        </p:spPr>
        <p:txBody>
          <a:bodyPr vert="horz" lIns="90638" tIns="45318" rIns="90638" bIns="45318" rtlCol="0"/>
          <a:lstStyle>
            <a:lvl1pPr algn="r">
              <a:defRPr sz="1200"/>
            </a:lvl1pPr>
          </a:lstStyle>
          <a:p>
            <a:r>
              <a:rPr lang="en-US" altLang="ja-JP" dirty="0"/>
              <a:t>2025/2/15</a:t>
            </a:r>
            <a:endParaRPr kumimoji="1" lang="ja-JP" altLang="en-US" dirty="0"/>
          </a:p>
        </p:txBody>
      </p:sp>
      <p:sp>
        <p:nvSpPr>
          <p:cNvPr id="4" name="フッター プレースホルダー 3">
            <a:extLst>
              <a:ext uri="{FF2B5EF4-FFF2-40B4-BE49-F238E27FC236}">
                <a16:creationId xmlns:a16="http://schemas.microsoft.com/office/drawing/2014/main" id="{9C5CF4F2-50C4-995D-EFF3-96682096DBED}"/>
              </a:ext>
            </a:extLst>
          </p:cNvPr>
          <p:cNvSpPr>
            <a:spLocks noGrp="1"/>
          </p:cNvSpPr>
          <p:nvPr>
            <p:ph type="ftr" sz="quarter" idx="2"/>
          </p:nvPr>
        </p:nvSpPr>
        <p:spPr>
          <a:xfrm>
            <a:off x="3" y="6397954"/>
            <a:ext cx="4275095" cy="337810"/>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82F6297-BA14-33B8-679D-F7D8659D4540}"/>
              </a:ext>
            </a:extLst>
          </p:cNvPr>
          <p:cNvSpPr>
            <a:spLocks noGrp="1"/>
          </p:cNvSpPr>
          <p:nvPr>
            <p:ph type="sldNum" sz="quarter" idx="3"/>
          </p:nvPr>
        </p:nvSpPr>
        <p:spPr>
          <a:xfrm>
            <a:off x="5588920" y="6397954"/>
            <a:ext cx="4275095" cy="337810"/>
          </a:xfrm>
          <a:prstGeom prst="rect">
            <a:avLst/>
          </a:prstGeom>
        </p:spPr>
        <p:txBody>
          <a:bodyPr vert="horz" lIns="90638" tIns="45318" rIns="90638" bIns="45318" rtlCol="0" anchor="b"/>
          <a:lstStyle>
            <a:lvl1pPr algn="r">
              <a:defRPr sz="1200"/>
            </a:lvl1pPr>
          </a:lstStyle>
          <a:p>
            <a:fld id="{0A8684E3-ADB6-4FDE-8432-87736520C7CB}" type="slidenum">
              <a:rPr kumimoji="1" lang="ja-JP" altLang="en-US" smtClean="0"/>
              <a:t>‹#›</a:t>
            </a:fld>
            <a:endParaRPr kumimoji="1" lang="ja-JP" altLang="en-US"/>
          </a:p>
        </p:txBody>
      </p:sp>
    </p:spTree>
    <p:extLst>
      <p:ext uri="{BB962C8B-B14F-4D97-AF65-F5344CB8AC3E}">
        <p14:creationId xmlns:p14="http://schemas.microsoft.com/office/powerpoint/2010/main" val="215148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5403" cy="337958"/>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1"/>
            <a:ext cx="4275403" cy="337958"/>
          </a:xfrm>
          <a:prstGeom prst="rect">
            <a:avLst/>
          </a:prstGeom>
        </p:spPr>
        <p:txBody>
          <a:bodyPr vert="horz" lIns="90638" tIns="45318" rIns="90638" bIns="45318" rtlCol="0"/>
          <a:lstStyle>
            <a:lvl1pPr algn="r">
              <a:defRPr sz="1200"/>
            </a:lvl1pPr>
          </a:lstStyle>
          <a:p>
            <a:fld id="{5884E635-8A6D-4C9D-9363-44F4033010FC}" type="datetimeFigureOut">
              <a:rPr kumimoji="1" lang="ja-JP" altLang="en-US" smtClean="0"/>
              <a:t>2025/2/25</a:t>
            </a:fld>
            <a:endParaRPr kumimoji="1" lang="ja-JP" altLang="en-US"/>
          </a:p>
        </p:txBody>
      </p:sp>
      <p:sp>
        <p:nvSpPr>
          <p:cNvPr id="4" name="スライド イメージ プレースホルダー 3"/>
          <p:cNvSpPr>
            <a:spLocks noGrp="1" noRot="1" noChangeAspect="1"/>
          </p:cNvSpPr>
          <p:nvPr>
            <p:ph type="sldImg" idx="2"/>
          </p:nvPr>
        </p:nvSpPr>
        <p:spPr>
          <a:xfrm>
            <a:off x="2911475" y="841375"/>
            <a:ext cx="4043363" cy="2274888"/>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6"/>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8"/>
            <a:ext cx="4275403" cy="337957"/>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08"/>
            <a:ext cx="4275403" cy="337957"/>
          </a:xfrm>
          <a:prstGeom prst="rect">
            <a:avLst/>
          </a:prstGeom>
        </p:spPr>
        <p:txBody>
          <a:bodyPr vert="horz" lIns="90638" tIns="45318" rIns="90638" bIns="45318" rtlCol="0" anchor="b"/>
          <a:lstStyle>
            <a:lvl1pPr algn="r">
              <a:defRPr sz="1200"/>
            </a:lvl1pPr>
          </a:lstStyle>
          <a:p>
            <a:fld id="{35DE8485-E7EE-4DEB-B770-217A72062AFC}" type="slidenum">
              <a:rPr kumimoji="1" lang="ja-JP" altLang="en-US" smtClean="0"/>
              <a:t>‹#›</a:t>
            </a:fld>
            <a:endParaRPr kumimoji="1" lang="ja-JP" altLang="en-US"/>
          </a:p>
        </p:txBody>
      </p:sp>
    </p:spTree>
    <p:extLst>
      <p:ext uri="{BB962C8B-B14F-4D97-AF65-F5344CB8AC3E}">
        <p14:creationId xmlns:p14="http://schemas.microsoft.com/office/powerpoint/2010/main" val="17628900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FF9F8D-6D66-4757-8EDC-67ED78372839}" type="slidenum">
              <a:rPr kumimoji="1" lang="ja-JP" altLang="en-US" smtClean="0"/>
              <a:t>1</a:t>
            </a:fld>
            <a:endParaRPr kumimoji="1" lang="ja-JP" altLang="en-US"/>
          </a:p>
        </p:txBody>
      </p:sp>
    </p:spTree>
    <p:extLst>
      <p:ext uri="{BB962C8B-B14F-4D97-AF65-F5344CB8AC3E}">
        <p14:creationId xmlns:p14="http://schemas.microsoft.com/office/powerpoint/2010/main" val="6479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729039AE-98EA-E520-AC3F-8EF4D0EF4C92}"/>
              </a:ext>
            </a:extLst>
          </p:cNvPr>
          <p:cNvSpPr>
            <a:spLocks noGrp="1" noRot="1" noChangeAspect="1" noChangeArrowheads="1" noTextEdit="1"/>
          </p:cNvSpPr>
          <p:nvPr>
            <p:ph type="sldImg"/>
          </p:nvPr>
        </p:nvSpPr>
        <p:spPr>
          <a:xfrm>
            <a:off x="2452688" y="547688"/>
            <a:ext cx="4886325" cy="2747962"/>
          </a:xfrm>
          <a:ln/>
        </p:spPr>
      </p:sp>
      <p:sp>
        <p:nvSpPr>
          <p:cNvPr id="28675" name="ノート プレースホルダー 2">
            <a:extLst>
              <a:ext uri="{FF2B5EF4-FFF2-40B4-BE49-F238E27FC236}">
                <a16:creationId xmlns:a16="http://schemas.microsoft.com/office/drawing/2014/main" id="{E2903E83-7151-E857-520B-039AB25DBE36}"/>
              </a:ext>
            </a:extLst>
          </p:cNvPr>
          <p:cNvSpPr>
            <a:spLocks noGrp="1"/>
          </p:cNvSpPr>
          <p:nvPr>
            <p:ph type="body" idx="1"/>
          </p:nvPr>
        </p:nvSpPr>
        <p:spPr/>
        <p:txBody>
          <a:bodyPr/>
          <a:lstStyle/>
          <a:p>
            <a:pPr>
              <a:defRPr/>
            </a:pPr>
            <a:r>
              <a:rPr lang="ja-JP" altLang="en-US" sz="1600" dirty="0">
                <a:latin typeface="+mn-ea"/>
              </a:rPr>
              <a:t>短期大学の良さについて～ますその①～</a:t>
            </a:r>
            <a:endParaRPr lang="en-US" altLang="ja-JP" sz="1600" dirty="0">
              <a:latin typeface="+mn-ea"/>
            </a:endParaRPr>
          </a:p>
          <a:p>
            <a:pPr>
              <a:defRPr/>
            </a:pPr>
            <a:endParaRPr lang="en-US" altLang="ja-JP" sz="1600" dirty="0">
              <a:latin typeface="+mn-ea"/>
            </a:endParaRPr>
          </a:p>
          <a:p>
            <a:pPr>
              <a:defRPr/>
            </a:pPr>
            <a:r>
              <a:rPr lang="ja-JP" altLang="en-US" sz="1600" dirty="0">
                <a:latin typeface="+mn-ea"/>
              </a:rPr>
              <a:t>正木さんは大学のどの施設がお気に入りですか？</a:t>
            </a:r>
            <a:endParaRPr lang="en-US" altLang="ja-JP" sz="1600" dirty="0">
              <a:latin typeface="+mn-ea"/>
            </a:endParaRPr>
          </a:p>
          <a:p>
            <a:pPr>
              <a:defRPr/>
            </a:pPr>
            <a:endParaRPr lang="en-US" altLang="ja-JP" sz="1600" dirty="0">
              <a:latin typeface="+mn-ea"/>
            </a:endParaRPr>
          </a:p>
          <a:p>
            <a:pPr>
              <a:defRPr/>
            </a:pPr>
            <a:r>
              <a:rPr lang="en-US" altLang="ja-JP" sz="1600" dirty="0">
                <a:latin typeface="+mn-ea"/>
              </a:rPr>
              <a:t>M</a:t>
            </a:r>
            <a:r>
              <a:rPr lang="ja-JP" altLang="en-US" sz="1600" dirty="0">
                <a:latin typeface="+mn-ea"/>
              </a:rPr>
              <a:t>　私は～</a:t>
            </a:r>
            <a:endParaRPr lang="en-US" altLang="ja-JP" sz="1600" dirty="0">
              <a:latin typeface="+mn-ea"/>
            </a:endParaRPr>
          </a:p>
          <a:p>
            <a:pPr>
              <a:defRPr/>
            </a:pPr>
            <a:endParaRPr lang="en-US" altLang="ja-JP" sz="1600" dirty="0">
              <a:latin typeface="+mn-ea"/>
            </a:endParaRPr>
          </a:p>
          <a:p>
            <a:pPr>
              <a:defRPr/>
            </a:pPr>
            <a:r>
              <a:rPr lang="en-US" altLang="ja-JP" sz="1600" dirty="0">
                <a:latin typeface="+mn-ea"/>
              </a:rPr>
              <a:t>K</a:t>
            </a:r>
            <a:r>
              <a:rPr lang="ja-JP" altLang="en-US" sz="1600" dirty="0">
                <a:latin typeface="+mn-ea"/>
              </a:rPr>
              <a:t>　まだ行ったことのない建物もたくさんあると思いますから卒業までにフルに活用してくださいね。</a:t>
            </a:r>
            <a:endParaRPr lang="en-US" altLang="ja-JP" sz="1600" dirty="0">
              <a:latin typeface="+mn-ea"/>
            </a:endParaRPr>
          </a:p>
          <a:p>
            <a:pPr>
              <a:defRPr/>
            </a:pPr>
            <a:endParaRPr lang="en-US" altLang="ja-JP" sz="1600" dirty="0">
              <a:latin typeface="+mn-ea"/>
            </a:endParaRPr>
          </a:p>
        </p:txBody>
      </p:sp>
      <p:sp>
        <p:nvSpPr>
          <p:cNvPr id="13316" name="スライド番号プレースホルダー 3">
            <a:extLst>
              <a:ext uri="{FF2B5EF4-FFF2-40B4-BE49-F238E27FC236}">
                <a16:creationId xmlns:a16="http://schemas.microsoft.com/office/drawing/2014/main" id="{9B92F9EF-CA14-8F70-1151-E9B7880718B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5536" indent="-29046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462" indent="-23173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8527" indent="-23173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3596" indent="-23173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072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0785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6498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2211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FDDB9FB-2F51-4DFE-92FC-8AC4420B78DA}" type="slidenum">
              <a:rPr lang="en-US" altLang="ja-JP" smtClean="0">
                <a:ea typeface="ＭＳ Ｐゴシック" panose="020B0600070205080204" pitchFamily="50" charset="-128"/>
              </a:rPr>
              <a:pPr>
                <a:spcBef>
                  <a:spcPct val="0"/>
                </a:spcBef>
              </a:pPr>
              <a:t>5</a:t>
            </a:fld>
            <a:endParaRPr lang="en-US" altLang="ja-JP" dirty="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833F2D4-DA44-044C-E342-0D636E671081}"/>
              </a:ext>
            </a:extLst>
          </p:cNvPr>
          <p:cNvSpPr>
            <a:spLocks noGrp="1" noRot="1" noChangeAspect="1" noChangeArrowheads="1" noTextEdit="1"/>
          </p:cNvSpPr>
          <p:nvPr>
            <p:ph type="sldImg"/>
          </p:nvPr>
        </p:nvSpPr>
        <p:spPr>
          <a:xfrm>
            <a:off x="2452688" y="547688"/>
            <a:ext cx="4886325" cy="2747962"/>
          </a:xfrm>
          <a:ln/>
        </p:spPr>
      </p:sp>
      <p:sp>
        <p:nvSpPr>
          <p:cNvPr id="28675" name="ノート プレースホルダー 2">
            <a:extLst>
              <a:ext uri="{FF2B5EF4-FFF2-40B4-BE49-F238E27FC236}">
                <a16:creationId xmlns:a16="http://schemas.microsoft.com/office/drawing/2014/main" id="{BE09E039-1E51-E15E-F2BA-D8D522575156}"/>
              </a:ext>
            </a:extLst>
          </p:cNvPr>
          <p:cNvSpPr>
            <a:spLocks noGrp="1"/>
          </p:cNvSpPr>
          <p:nvPr>
            <p:ph type="body" idx="1"/>
          </p:nvPr>
        </p:nvSpPr>
        <p:spPr/>
        <p:txBody>
          <a:bodyPr/>
          <a:lstStyle/>
          <a:p>
            <a:pPr>
              <a:defRPr/>
            </a:pPr>
            <a:r>
              <a:rPr lang="ja-JP" altLang="en-US" sz="1600" dirty="0">
                <a:latin typeface="+mn-ea"/>
              </a:rPr>
              <a:t>短期大学の良さその②～</a:t>
            </a:r>
            <a:endParaRPr lang="en-US" altLang="ja-JP" sz="1600" dirty="0">
              <a:latin typeface="+mn-ea"/>
            </a:endParaRPr>
          </a:p>
          <a:p>
            <a:pPr>
              <a:defRPr/>
            </a:pPr>
            <a:endParaRPr lang="en-US" altLang="ja-JP" sz="1600" dirty="0">
              <a:latin typeface="+mn-ea"/>
            </a:endParaRPr>
          </a:p>
          <a:p>
            <a:pPr>
              <a:defRPr/>
            </a:pPr>
            <a:endParaRPr lang="en-US" altLang="ja-JP" sz="1600" dirty="0">
              <a:latin typeface="+mn-ea"/>
            </a:endParaRPr>
          </a:p>
        </p:txBody>
      </p:sp>
      <p:sp>
        <p:nvSpPr>
          <p:cNvPr id="15364" name="スライド番号プレースホルダー 3">
            <a:extLst>
              <a:ext uri="{FF2B5EF4-FFF2-40B4-BE49-F238E27FC236}">
                <a16:creationId xmlns:a16="http://schemas.microsoft.com/office/drawing/2014/main" id="{F905A1DB-A082-9F0E-B506-B611ED1D437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5536" indent="-29046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462" indent="-23173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8527" indent="-23173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3596" indent="-23173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072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0785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6498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2211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F6E24F5-C9EC-472B-8E64-9128640969D4}" type="slidenum">
              <a:rPr lang="en-US" altLang="ja-JP" smtClean="0">
                <a:ea typeface="ＭＳ Ｐゴシック" panose="020B0600070205080204" pitchFamily="50" charset="-128"/>
              </a:rPr>
              <a:pPr>
                <a:spcBef>
                  <a:spcPct val="0"/>
                </a:spcBef>
              </a:pPr>
              <a:t>6</a:t>
            </a:fld>
            <a:endParaRPr lang="en-US" altLang="ja-JP" dirty="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0781EF17-05D1-7A8B-4B24-F92AEDD45A93}"/>
              </a:ext>
            </a:extLst>
          </p:cNvPr>
          <p:cNvSpPr>
            <a:spLocks noGrp="1" noRot="1" noChangeAspect="1" noChangeArrowheads="1" noTextEdit="1"/>
          </p:cNvSpPr>
          <p:nvPr>
            <p:ph type="sldImg"/>
          </p:nvPr>
        </p:nvSpPr>
        <p:spPr>
          <a:xfrm>
            <a:off x="2452688" y="547688"/>
            <a:ext cx="4886325" cy="2747962"/>
          </a:xfrm>
          <a:ln/>
        </p:spPr>
      </p:sp>
      <p:sp>
        <p:nvSpPr>
          <p:cNvPr id="28675" name="ノート プレースホルダー 2">
            <a:extLst>
              <a:ext uri="{FF2B5EF4-FFF2-40B4-BE49-F238E27FC236}">
                <a16:creationId xmlns:a16="http://schemas.microsoft.com/office/drawing/2014/main" id="{ECDEEC94-EB14-31DA-A6E4-CBF2D95E6702}"/>
              </a:ext>
            </a:extLst>
          </p:cNvPr>
          <p:cNvSpPr>
            <a:spLocks noGrp="1"/>
          </p:cNvSpPr>
          <p:nvPr>
            <p:ph type="body" idx="1"/>
          </p:nvPr>
        </p:nvSpPr>
        <p:spPr/>
        <p:txBody>
          <a:bodyPr/>
          <a:lstStyle/>
          <a:p>
            <a:pPr>
              <a:defRPr/>
            </a:pPr>
            <a:r>
              <a:rPr lang="ja-JP" altLang="en-US" sz="1600" dirty="0">
                <a:latin typeface="+mn-ea"/>
              </a:rPr>
              <a:t>短期大学の良さその③～</a:t>
            </a:r>
            <a:endParaRPr lang="en-US" altLang="ja-JP" sz="1600" dirty="0">
              <a:latin typeface="+mn-ea"/>
            </a:endParaRPr>
          </a:p>
          <a:p>
            <a:pPr>
              <a:defRPr/>
            </a:pPr>
            <a:endParaRPr lang="en-US" altLang="ja-JP" sz="1600" dirty="0">
              <a:latin typeface="+mn-ea"/>
            </a:endParaRPr>
          </a:p>
          <a:p>
            <a:pPr>
              <a:defRPr/>
            </a:pPr>
            <a:r>
              <a:rPr lang="ja-JP" altLang="en-US" sz="1600" dirty="0">
                <a:latin typeface="+mn-ea"/>
              </a:rPr>
              <a:t>正木さんはサークルに入っていますね。</a:t>
            </a:r>
            <a:endParaRPr lang="en-US" altLang="ja-JP" sz="1600" dirty="0">
              <a:latin typeface="+mn-ea"/>
            </a:endParaRPr>
          </a:p>
          <a:p>
            <a:pPr>
              <a:defRPr/>
            </a:pPr>
            <a:endParaRPr lang="en-US" altLang="ja-JP" sz="1600" dirty="0">
              <a:latin typeface="+mn-ea"/>
            </a:endParaRPr>
          </a:p>
          <a:p>
            <a:pPr>
              <a:defRPr/>
            </a:pPr>
            <a:r>
              <a:rPr lang="en-US" altLang="ja-JP" sz="1600" dirty="0">
                <a:latin typeface="+mn-ea"/>
              </a:rPr>
              <a:t>M</a:t>
            </a:r>
            <a:r>
              <a:rPr lang="ja-JP" altLang="en-US" sz="1600" dirty="0">
                <a:latin typeface="+mn-ea"/>
              </a:rPr>
              <a:t>　はい、私はハンドベルサークルに入っています。最初はそれほど乗り気ではなかったのですが、児童学科や心理学科、薬学部など他学科の先輩たちとも仲良くなれて入ってよかったと思っています。～</a:t>
            </a:r>
            <a:endParaRPr lang="en-US" altLang="ja-JP" sz="1600" dirty="0">
              <a:latin typeface="+mn-ea"/>
            </a:endParaRPr>
          </a:p>
        </p:txBody>
      </p:sp>
      <p:sp>
        <p:nvSpPr>
          <p:cNvPr id="19460" name="スライド番号プレースホルダー 3">
            <a:extLst>
              <a:ext uri="{FF2B5EF4-FFF2-40B4-BE49-F238E27FC236}">
                <a16:creationId xmlns:a16="http://schemas.microsoft.com/office/drawing/2014/main" id="{20BB1414-C91D-3B72-BD53-0F3F5B58732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5536" indent="-290469">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3462" indent="-23173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8527" indent="-23173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93596" indent="-23173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072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07857"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6498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22119" indent="-23173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E84B38C-FB14-4C28-890A-605411851E21}" type="slidenum">
              <a:rPr lang="en-US" altLang="ja-JP" smtClean="0">
                <a:ea typeface="ＭＳ Ｐゴシック" panose="020B0600070205080204" pitchFamily="50" charset="-128"/>
              </a:rPr>
              <a:pPr>
                <a:spcBef>
                  <a:spcPct val="0"/>
                </a:spcBef>
              </a:pPr>
              <a:t>7</a:t>
            </a:fld>
            <a:endParaRPr lang="en-US" altLang="ja-JP" dirty="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C8C98E1-704B-495B-B5E8-1069850DC21D}" type="slidenum">
              <a:rPr kumimoji="1" lang="ja-JP" altLang="en-US" smtClean="0"/>
              <a:t>9</a:t>
            </a:fld>
            <a:endParaRPr kumimoji="1" lang="ja-JP" altLang="en-US"/>
          </a:p>
        </p:txBody>
      </p:sp>
    </p:spTree>
    <p:extLst>
      <p:ext uri="{BB962C8B-B14F-4D97-AF65-F5344CB8AC3E}">
        <p14:creationId xmlns:p14="http://schemas.microsoft.com/office/powerpoint/2010/main" val="397739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FF9F8D-6D66-4757-8EDC-67ED78372839}" type="slidenum">
              <a:rPr kumimoji="1" lang="ja-JP" altLang="en-US" smtClean="0"/>
              <a:t>11</a:t>
            </a:fld>
            <a:endParaRPr kumimoji="1" lang="ja-JP" altLang="en-US"/>
          </a:p>
        </p:txBody>
      </p:sp>
    </p:spTree>
    <p:extLst>
      <p:ext uri="{BB962C8B-B14F-4D97-AF65-F5344CB8AC3E}">
        <p14:creationId xmlns:p14="http://schemas.microsoft.com/office/powerpoint/2010/main" val="359505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E8485-E7EE-4DEB-B770-217A72062AFC}" type="slidenum">
              <a:rPr kumimoji="1" lang="ja-JP" altLang="en-US" smtClean="0"/>
              <a:t>14</a:t>
            </a:fld>
            <a:endParaRPr kumimoji="1" lang="ja-JP" altLang="en-US"/>
          </a:p>
        </p:txBody>
      </p:sp>
    </p:spTree>
    <p:extLst>
      <p:ext uri="{BB962C8B-B14F-4D97-AF65-F5344CB8AC3E}">
        <p14:creationId xmlns:p14="http://schemas.microsoft.com/office/powerpoint/2010/main" val="421033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C9421-EBBE-8DC3-02B1-B06927FA2C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599914-72F0-DEF0-EC74-9F41C6E10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1E7E63-FBB8-5184-A320-33D795B75902}"/>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34B64CF9-B9FB-CCD3-5CB7-6D9FE25625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9C8D09-932A-FD0D-9713-55DE1408A4B5}"/>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1808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550D0B-1B8E-ED53-D910-32F3E6716F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E51449-09A9-F9F7-27E9-857EC416B1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721082-E946-0086-075E-50036E543C58}"/>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6D802A76-508C-B8B6-4B51-1E2955C22E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1CDDB5-D0A7-9586-B505-D2388BFFFC19}"/>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179063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8DB719-C721-687A-FC17-AE7DE07F643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D8CF63-059E-1257-CF96-9FA7F91B4D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06DAB1-1C1F-CA9E-EA5F-EB57CF79F3F3}"/>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FA97D315-2104-7C46-B508-28626BE01A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76A277-C9CE-1C58-3DE7-802DA8F550C6}"/>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41790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105774-43A8-3D8F-6C70-79E0A6A639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66D372-A645-7B23-6624-CD8BC7F0F3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C9C3B5-82E8-C100-0ACE-5243384C43D8}"/>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312F1DFC-0493-BC12-2DB4-113C5B8DBC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0605A8-A733-1A84-ED06-FD3F9A1E1842}"/>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181229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62A2A-C326-F81E-6280-4C4DE156239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A06202-008F-1CC9-418B-72ED0F8C0E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39C2AB-D816-ADC3-58E8-8B2BF6C261A1}"/>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6E955905-B37C-683B-DA3D-728C4B4DB2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B9646-178D-D667-6CEE-F84287E8196E}"/>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146757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96FB8-C77D-35DC-BFB2-1E7BFC4DEA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7B6B8A-41E1-5D71-C088-2E4118DCEFC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818D612-798B-833D-314F-605DC2DC591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D726DC-82B3-D06F-EC11-D714B6849D46}"/>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6" name="フッター プレースホルダー 5">
            <a:extLst>
              <a:ext uri="{FF2B5EF4-FFF2-40B4-BE49-F238E27FC236}">
                <a16:creationId xmlns:a16="http://schemas.microsoft.com/office/drawing/2014/main" id="{31F27D89-650A-A73A-D85D-58765D66CF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2E5009-8953-515E-0697-AD3E46594BBA}"/>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299787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8795C-9E1E-E3D7-3A1C-91867C4894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004C94-4B9A-C948-6CC3-C80375CAC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B76395-A480-BD73-2916-AFC76144AB0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8CFEA96-67C3-B8B6-38C7-8F89315EB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DDDE80E-D374-4194-D27E-88926D89AE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A799958-BA77-A598-39F0-6D82883372F0}"/>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8" name="フッター プレースホルダー 7">
            <a:extLst>
              <a:ext uri="{FF2B5EF4-FFF2-40B4-BE49-F238E27FC236}">
                <a16:creationId xmlns:a16="http://schemas.microsoft.com/office/drawing/2014/main" id="{8DD4835D-4E76-77FD-8F02-2CE3B76A036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D3FE774-27E2-9959-B747-1B93D7682BFD}"/>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25588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D44B5-E984-708A-21A0-48629FF272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ADC583-B3BD-BBE9-FDE8-3AC845BF65D0}"/>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4" name="フッター プレースホルダー 3">
            <a:extLst>
              <a:ext uri="{FF2B5EF4-FFF2-40B4-BE49-F238E27FC236}">
                <a16:creationId xmlns:a16="http://schemas.microsoft.com/office/drawing/2014/main" id="{31EEA3F7-93BF-24F9-98E4-A3C5421CD9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CC35B4-D390-B233-A32A-97D07F1CE029}"/>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407157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E9B777-DE31-E5AA-FCB6-75D789D5E4ED}"/>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3" name="フッター プレースホルダー 2">
            <a:extLst>
              <a:ext uri="{FF2B5EF4-FFF2-40B4-BE49-F238E27FC236}">
                <a16:creationId xmlns:a16="http://schemas.microsoft.com/office/drawing/2014/main" id="{FB8309FB-E566-1391-068A-672F28274A7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D2BA54-25A6-1AA1-92AE-345DB493C129}"/>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41897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1E7C9-A044-620E-DCA4-6ADA02238F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720A87-FF41-D4B1-4A41-36EC86270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8AB68A-4A6B-41F2-CAB6-615B742D7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B04882-1B39-F1DB-D8B0-EC004C75C89C}"/>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6" name="フッター プレースホルダー 5">
            <a:extLst>
              <a:ext uri="{FF2B5EF4-FFF2-40B4-BE49-F238E27FC236}">
                <a16:creationId xmlns:a16="http://schemas.microsoft.com/office/drawing/2014/main" id="{77344865-E2CD-181B-4E43-D5173BBA84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2288AC-DEAE-BCE0-5BB1-29C3C6532C4E}"/>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170029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F5B7-2D90-4903-079E-97D4FC7619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C6D9596-2959-DD7B-6ACB-A8720187E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76E579F-95F1-4054-6B3B-AC3DF8433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56F825-483F-ADFF-76C9-93CC3349B7D1}"/>
              </a:ext>
            </a:extLst>
          </p:cNvPr>
          <p:cNvSpPr>
            <a:spLocks noGrp="1"/>
          </p:cNvSpPr>
          <p:nvPr>
            <p:ph type="dt" sz="half" idx="10"/>
          </p:nvPr>
        </p:nvSpPr>
        <p:spPr/>
        <p:txBody>
          <a:bodyPr/>
          <a:lstStyle/>
          <a:p>
            <a:fld id="{655697CC-4F3E-470A-9158-4EB2AC1FD22B}" type="datetimeFigureOut">
              <a:rPr kumimoji="1" lang="ja-JP" altLang="en-US" smtClean="0"/>
              <a:t>2025/2/25</a:t>
            </a:fld>
            <a:endParaRPr kumimoji="1" lang="ja-JP" altLang="en-US"/>
          </a:p>
        </p:txBody>
      </p:sp>
      <p:sp>
        <p:nvSpPr>
          <p:cNvPr id="6" name="フッター プレースホルダー 5">
            <a:extLst>
              <a:ext uri="{FF2B5EF4-FFF2-40B4-BE49-F238E27FC236}">
                <a16:creationId xmlns:a16="http://schemas.microsoft.com/office/drawing/2014/main" id="{4056EC36-B555-5BA6-1F49-4C35E8C9BB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7685D6-5791-6071-BE4C-0AEBEEB37722}"/>
              </a:ext>
            </a:extLst>
          </p:cNvPr>
          <p:cNvSpPr>
            <a:spLocks noGrp="1"/>
          </p:cNvSpPr>
          <p:nvPr>
            <p:ph type="sldNum" sz="quarter" idx="12"/>
          </p:nvPr>
        </p:nvSpPr>
        <p:spPr/>
        <p:txBody>
          <a:body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251576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259A7E5-FEFC-482F-ECC8-0AF4A0A0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922C3C-6396-3C69-0EBE-D99451D16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6B51A6-73E0-6723-C22C-378616D6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5697CC-4F3E-470A-9158-4EB2AC1FD22B}" type="datetimeFigureOut">
              <a:rPr kumimoji="1" lang="ja-JP" altLang="en-US" smtClean="0"/>
              <a:t>2025/2/25</a:t>
            </a:fld>
            <a:endParaRPr kumimoji="1" lang="ja-JP" altLang="en-US"/>
          </a:p>
        </p:txBody>
      </p:sp>
      <p:sp>
        <p:nvSpPr>
          <p:cNvPr id="5" name="フッター プレースホルダー 4">
            <a:extLst>
              <a:ext uri="{FF2B5EF4-FFF2-40B4-BE49-F238E27FC236}">
                <a16:creationId xmlns:a16="http://schemas.microsoft.com/office/drawing/2014/main" id="{EB1C45A2-C9C1-2FEE-A92F-8A17A73D9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E5ACA0B-EDCF-17E2-D41B-11669671B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B58A00-48E4-41B6-B082-72322AEEEA63}" type="slidenum">
              <a:rPr kumimoji="1" lang="ja-JP" altLang="en-US" smtClean="0"/>
              <a:t>‹#›</a:t>
            </a:fld>
            <a:endParaRPr kumimoji="1" lang="ja-JP" altLang="en-US"/>
          </a:p>
        </p:txBody>
      </p:sp>
    </p:spTree>
    <p:extLst>
      <p:ext uri="{BB962C8B-B14F-4D97-AF65-F5344CB8AC3E}">
        <p14:creationId xmlns:p14="http://schemas.microsoft.com/office/powerpoint/2010/main" val="2987978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人, 屋内, 座る, グループ が含まれている画像&#10;&#10;自動的に生成された説明">
            <a:extLst>
              <a:ext uri="{FF2B5EF4-FFF2-40B4-BE49-F238E27FC236}">
                <a16:creationId xmlns:a16="http://schemas.microsoft.com/office/drawing/2014/main" id="{7466563F-8760-4FD3-E175-80AC018BF4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872" y="154918"/>
            <a:ext cx="3600001" cy="2700000"/>
          </a:xfrm>
          <a:prstGeom prst="rect">
            <a:avLst/>
          </a:prstGeom>
        </p:spPr>
      </p:pic>
      <p:pic>
        <p:nvPicPr>
          <p:cNvPr id="7" name="図 6" descr="持つ が含まれている画像&#10;&#10;自動的に生成された説明">
            <a:extLst>
              <a:ext uri="{FF2B5EF4-FFF2-40B4-BE49-F238E27FC236}">
                <a16:creationId xmlns:a16="http://schemas.microsoft.com/office/drawing/2014/main" id="{97B7E133-CBE5-4D98-68B8-FC8A09D56B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4522459" y="2408080"/>
            <a:ext cx="3220718" cy="3743538"/>
          </a:xfrm>
          <a:prstGeom prst="rect">
            <a:avLst/>
          </a:prstGeom>
        </p:spPr>
      </p:pic>
      <p:pic>
        <p:nvPicPr>
          <p:cNvPr id="5" name="図 4" descr="ピアノを弾いている男性&#10;&#10;中程度の精度で自動的に生成された説明">
            <a:extLst>
              <a:ext uri="{FF2B5EF4-FFF2-40B4-BE49-F238E27FC236}">
                <a16:creationId xmlns:a16="http://schemas.microsoft.com/office/drawing/2014/main" id="{2C21ED35-E9F2-8C94-5B20-382961834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8763" y="206054"/>
            <a:ext cx="3600001" cy="2700000"/>
          </a:xfrm>
          <a:prstGeom prst="rect">
            <a:avLst/>
          </a:prstGeom>
        </p:spPr>
      </p:pic>
      <p:pic>
        <p:nvPicPr>
          <p:cNvPr id="3" name="図 2" descr="椅子に座っている子供たち&#10;&#10;低い精度で自動的に生成された説明">
            <a:extLst>
              <a:ext uri="{FF2B5EF4-FFF2-40B4-BE49-F238E27FC236}">
                <a16:creationId xmlns:a16="http://schemas.microsoft.com/office/drawing/2014/main" id="{AA627F8D-10F3-F8CB-EA88-DD84B78D69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873" y="3166413"/>
            <a:ext cx="3600000" cy="2700000"/>
          </a:xfrm>
          <a:prstGeom prst="rect">
            <a:avLst/>
          </a:prstGeom>
        </p:spPr>
      </p:pic>
      <p:pic>
        <p:nvPicPr>
          <p:cNvPr id="13" name="図 12" descr="人, 座る, 屋内, グループ が含まれている画像&#10;&#10;自動的に生成された説明">
            <a:extLst>
              <a:ext uri="{FF2B5EF4-FFF2-40B4-BE49-F238E27FC236}">
                <a16:creationId xmlns:a16="http://schemas.microsoft.com/office/drawing/2014/main" id="{D5DFB837-FB14-210E-4710-779E8303C2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15891" y="3166413"/>
            <a:ext cx="3600001" cy="2700000"/>
          </a:xfrm>
          <a:prstGeom prst="rect">
            <a:avLst/>
          </a:prstGeom>
        </p:spPr>
      </p:pic>
      <p:sp>
        <p:nvSpPr>
          <p:cNvPr id="14" name="テキスト ボックス 13">
            <a:extLst>
              <a:ext uri="{FF2B5EF4-FFF2-40B4-BE49-F238E27FC236}">
                <a16:creationId xmlns:a16="http://schemas.microsoft.com/office/drawing/2014/main" id="{986E6169-9825-F9AD-1EDB-2B7DACE3B4BC}"/>
              </a:ext>
            </a:extLst>
          </p:cNvPr>
          <p:cNvSpPr txBox="1"/>
          <p:nvPr/>
        </p:nvSpPr>
        <p:spPr>
          <a:xfrm>
            <a:off x="1715196" y="6093980"/>
            <a:ext cx="876160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実践と理論の往還によって</a:t>
            </a:r>
            <a:r>
              <a:rPr lang="ja-JP" altLang="en-US" dirty="0">
                <a:latin typeface="メイリオ" panose="020B0604030504040204" pitchFamily="50" charset="-128"/>
                <a:ea typeface="メイリオ" panose="020B0604030504040204" pitchFamily="50" charset="-128"/>
              </a:rPr>
              <a:t>　</a:t>
            </a:r>
            <a:r>
              <a:rPr kumimoji="1" lang="ja-JP" altLang="en-US" sz="3600" u="sng" dirty="0">
                <a:solidFill>
                  <a:srgbClr val="FF0000"/>
                </a:solidFill>
                <a:latin typeface="メイリオ" panose="020B0604030504040204" pitchFamily="50" charset="-128"/>
                <a:ea typeface="メイリオ" panose="020B0604030504040204" pitchFamily="50" charset="-128"/>
              </a:rPr>
              <a:t>楽しく！深く！保育を学ぶ</a:t>
            </a:r>
          </a:p>
        </p:txBody>
      </p:sp>
      <p:sp>
        <p:nvSpPr>
          <p:cNvPr id="2" name="テキスト ボックス 1">
            <a:extLst>
              <a:ext uri="{FF2B5EF4-FFF2-40B4-BE49-F238E27FC236}">
                <a16:creationId xmlns:a16="http://schemas.microsoft.com/office/drawing/2014/main" id="{60EFA05D-686A-81C3-AD8A-BA041B7B7A7D}"/>
              </a:ext>
            </a:extLst>
          </p:cNvPr>
          <p:cNvSpPr txBox="1"/>
          <p:nvPr/>
        </p:nvSpPr>
        <p:spPr>
          <a:xfrm>
            <a:off x="4361599" y="1333323"/>
            <a:ext cx="3468801" cy="1138773"/>
          </a:xfrm>
          <a:prstGeom prst="rect">
            <a:avLst/>
          </a:prstGeom>
          <a:noFill/>
        </p:spPr>
        <p:txBody>
          <a:bodyPr wrap="square" rtlCol="0">
            <a:spAutoFit/>
          </a:bodyPr>
          <a:lstStyle/>
          <a:p>
            <a:r>
              <a:rPr kumimoji="1" lang="ja-JP" altLang="en-US" sz="3600" dirty="0"/>
              <a:t>徳島文理大学</a:t>
            </a:r>
            <a:endParaRPr kumimoji="1" lang="en-US" altLang="ja-JP" sz="3600" dirty="0"/>
          </a:p>
          <a:p>
            <a:r>
              <a:rPr kumimoji="1" lang="ja-JP" altLang="en-US" sz="3200" dirty="0"/>
              <a:t>短期大学部保育科</a:t>
            </a:r>
          </a:p>
        </p:txBody>
      </p:sp>
      <p:pic>
        <p:nvPicPr>
          <p:cNvPr id="6" name="図 5" descr="ロゴ&#10;&#10;低い精度で自動的に生成された説明">
            <a:extLst>
              <a:ext uri="{FF2B5EF4-FFF2-40B4-BE49-F238E27FC236}">
                <a16:creationId xmlns:a16="http://schemas.microsoft.com/office/drawing/2014/main" id="{0DF5C6C3-078F-A5FA-E1D5-F381B27BE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53895" y="209294"/>
            <a:ext cx="2734146" cy="920257"/>
          </a:xfrm>
          <a:prstGeom prst="rect">
            <a:avLst/>
          </a:prstGeom>
        </p:spPr>
      </p:pic>
    </p:spTree>
    <p:extLst>
      <p:ext uri="{BB962C8B-B14F-4D97-AF65-F5344CB8AC3E}">
        <p14:creationId xmlns:p14="http://schemas.microsoft.com/office/powerpoint/2010/main" val="265979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F8FED38-4BFC-2D70-F236-06F9E17EF7A9}"/>
              </a:ext>
            </a:extLst>
          </p:cNvPr>
          <p:cNvSpPr>
            <a:spLocks noChangeArrowheads="1"/>
          </p:cNvSpPr>
          <p:nvPr/>
        </p:nvSpPr>
        <p:spPr bwMode="auto">
          <a:xfrm>
            <a:off x="0" y="0"/>
            <a:ext cx="12192000" cy="1463958"/>
          </a:xfrm>
          <a:prstGeom prst="rect">
            <a:avLst/>
          </a:prstGeom>
          <a:solidFill>
            <a:srgbClr val="CCFFFF"/>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保育科の特長その</a:t>
            </a:r>
            <a:r>
              <a:rPr lang="en-US" altLang="ja-JP" sz="3600" b="1" dirty="0">
                <a:solidFill>
                  <a:srgbClr val="0070C0"/>
                </a:solidFill>
                <a:latin typeface="HGP創英角ﾎﾟｯﾌﾟ体" panose="040B0A00000000000000" pitchFamily="50" charset="-128"/>
                <a:ea typeface="HGP創英角ﾎﾟｯﾌﾟ体" panose="040B0A00000000000000" pitchFamily="50" charset="-128"/>
              </a:rPr>
              <a:t>2</a:t>
            </a:r>
          </a:p>
          <a:p>
            <a:pPr algn="ctr">
              <a:spcBef>
                <a:spcPts val="120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子育て支援をリアルに学ぶ「ペンギンクラブ」</a:t>
            </a:r>
          </a:p>
        </p:txBody>
      </p:sp>
      <p:sp>
        <p:nvSpPr>
          <p:cNvPr id="3" name="正方形/長方形 2">
            <a:extLst>
              <a:ext uri="{FF2B5EF4-FFF2-40B4-BE49-F238E27FC236}">
                <a16:creationId xmlns:a16="http://schemas.microsoft.com/office/drawing/2014/main" id="{3D3C6722-9BA3-20F0-F37B-B8260F22164A}"/>
              </a:ext>
            </a:extLst>
          </p:cNvPr>
          <p:cNvSpPr/>
          <p:nvPr/>
        </p:nvSpPr>
        <p:spPr>
          <a:xfrm>
            <a:off x="547004" y="2057807"/>
            <a:ext cx="5548996" cy="3955799"/>
          </a:xfrm>
          <a:prstGeom prst="rect">
            <a:avLst/>
          </a:prstGeom>
          <a:solidFill>
            <a:schemeClr val="bg1"/>
          </a:solidFill>
        </p:spPr>
        <p:txBody>
          <a:bodyPr vert="horz" lIns="91440" tIns="45720" rIns="91440" bIns="45720" rtlCol="0" anchor="ctr">
            <a:noAutofit/>
          </a:bodyPr>
          <a:lstStyle/>
          <a:p>
            <a:pPr>
              <a:lnSpc>
                <a:spcPct val="90000"/>
              </a:lnSpc>
              <a:spcAft>
                <a:spcPts val="600"/>
              </a:spcAft>
            </a:pPr>
            <a:r>
              <a:rPr lang="ja-JP" altLang="en-US" sz="2400" dirty="0">
                <a:latin typeface="メイリオ" panose="020B0604030504040204" pitchFamily="50" charset="-128"/>
                <a:ea typeface="メイリオ" panose="020B0604030504040204" pitchFamily="50" charset="-128"/>
              </a:rPr>
              <a:t>学内で開催する、未就園の子どもと保護者を対象にしたペンギンクラブ子育て支援イベント</a:t>
            </a:r>
            <a:r>
              <a:rPr kumimoji="1" lang="ja-JP" altLang="en-US" sz="2600" dirty="0">
                <a:latin typeface="メイリオ" panose="020B0604030504040204" pitchFamily="50" charset="-128"/>
                <a:ea typeface="メイリオ" panose="020B0604030504040204" pitchFamily="50" charset="-128"/>
              </a:rPr>
              <a:t>学生はスタッフとして参加し、子どもの遊び相手をしたり、保護者のサポートをします。絵本の読み聞かせ、手遊び、パネルシアターなども行います。</a:t>
            </a:r>
            <a:endParaRPr kumimoji="1" lang="en-US" altLang="ja-JP" sz="2600" dirty="0">
              <a:latin typeface="メイリオ" panose="020B0604030504040204" pitchFamily="50" charset="-128"/>
              <a:ea typeface="メイリオ" panose="020B0604030504040204" pitchFamily="50" charset="-128"/>
            </a:endParaRPr>
          </a:p>
          <a:p>
            <a:pPr>
              <a:lnSpc>
                <a:spcPct val="90000"/>
              </a:lnSpc>
              <a:spcAft>
                <a:spcPts val="600"/>
              </a:spcAft>
            </a:pPr>
            <a:r>
              <a:rPr lang="ja-JP" altLang="en-US" sz="2600" dirty="0">
                <a:latin typeface="メイリオ" panose="020B0604030504040204" pitchFamily="50" charset="-128"/>
                <a:ea typeface="メイリオ" panose="020B0604030504040204" pitchFamily="50" charset="-128"/>
              </a:rPr>
              <a:t>「子育て支援」等の授業と関連付けて</a:t>
            </a:r>
            <a:r>
              <a:rPr kumimoji="1" lang="ja-JP" altLang="en-US" sz="2600" dirty="0">
                <a:latin typeface="メイリオ" panose="020B0604030504040204" pitchFamily="50" charset="-128"/>
                <a:ea typeface="メイリオ" panose="020B0604030504040204" pitchFamily="50" charset="-128"/>
              </a:rPr>
              <a:t>計画を作成して準備し、事後の振り返りを行うことで理解を深めていきます。</a:t>
            </a:r>
            <a:endParaRPr lang="en-US" altLang="ja-JP" sz="2600" dirty="0">
              <a:latin typeface="メイリオ" panose="020B0604030504040204" pitchFamily="50" charset="-128"/>
              <a:ea typeface="メイリオ" panose="020B0604030504040204" pitchFamily="50" charset="-128"/>
            </a:endParaRPr>
          </a:p>
        </p:txBody>
      </p:sp>
      <p:pic>
        <p:nvPicPr>
          <p:cNvPr id="5" name="図 4" descr="人, 屋内, 座る, グループ が含まれている画像&#10;&#10;自動的に生成された説明">
            <a:extLst>
              <a:ext uri="{FF2B5EF4-FFF2-40B4-BE49-F238E27FC236}">
                <a16:creationId xmlns:a16="http://schemas.microsoft.com/office/drawing/2014/main" id="{4BFFABF9-2CAD-8D3C-8A5E-42A841FA0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199" y="1933574"/>
            <a:ext cx="5702299" cy="4276725"/>
          </a:xfrm>
          <a:prstGeom prst="rect">
            <a:avLst/>
          </a:prstGeom>
        </p:spPr>
      </p:pic>
      <p:pic>
        <p:nvPicPr>
          <p:cNvPr id="6" name="図 5" descr="ロゴ が含まれている画像&#10;&#10;自動的に生成された説明">
            <a:extLst>
              <a:ext uri="{FF2B5EF4-FFF2-40B4-BE49-F238E27FC236}">
                <a16:creationId xmlns:a16="http://schemas.microsoft.com/office/drawing/2014/main" id="{5F5E5672-3115-2E27-3383-BF1114484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628" y="256435"/>
            <a:ext cx="1801372" cy="1801372"/>
          </a:xfrm>
          <a:prstGeom prst="rect">
            <a:avLst/>
          </a:prstGeom>
        </p:spPr>
      </p:pic>
    </p:spTree>
    <p:extLst>
      <p:ext uri="{BB962C8B-B14F-4D97-AF65-F5344CB8AC3E}">
        <p14:creationId xmlns:p14="http://schemas.microsoft.com/office/powerpoint/2010/main" val="429129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92059E6B-6E15-9BD4-9AC5-B52631E5C8A4}"/>
              </a:ext>
            </a:extLst>
          </p:cNvPr>
          <p:cNvPicPr>
            <a:picLocks noChangeAspect="1"/>
          </p:cNvPicPr>
          <p:nvPr/>
        </p:nvPicPr>
        <p:blipFill>
          <a:blip r:embed="rId3" cstate="screen">
            <a:extLst>
              <a:ext uri="{28A0092B-C50C-407E-A947-70E740481C1C}">
                <a14:useLocalDpi xmlns:a14="http://schemas.microsoft.com/office/drawing/2010/main"/>
              </a:ext>
            </a:extLst>
          </a:blip>
          <a:srcRect r="-2" b="-2"/>
          <a:stretch/>
        </p:blipFill>
        <p:spPr>
          <a:xfrm>
            <a:off x="20" y="10"/>
            <a:ext cx="4003019" cy="3388883"/>
          </a:xfrm>
          <a:prstGeom prst="rect">
            <a:avLst/>
          </a:prstGeom>
        </p:spPr>
      </p:pic>
      <p:pic>
        <p:nvPicPr>
          <p:cNvPr id="5" name="図 4" descr="部屋に集まっている人たち&#10;&#10;中程度の精度で自動的に生成された説明">
            <a:extLst>
              <a:ext uri="{FF2B5EF4-FFF2-40B4-BE49-F238E27FC236}">
                <a16:creationId xmlns:a16="http://schemas.microsoft.com/office/drawing/2014/main" id="{66FFD4F6-C4F8-F24A-B7B9-8049DB034E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94479" y="10"/>
            <a:ext cx="4014047" cy="3383270"/>
          </a:xfrm>
          <a:prstGeom prst="rect">
            <a:avLst/>
          </a:prstGeom>
        </p:spPr>
      </p:pic>
      <p:pic>
        <p:nvPicPr>
          <p:cNvPr id="4" name="図 3" descr="講堂にいる人たち&#10;&#10;自動的に生成された説明">
            <a:extLst>
              <a:ext uri="{FF2B5EF4-FFF2-40B4-BE49-F238E27FC236}">
                <a16:creationId xmlns:a16="http://schemas.microsoft.com/office/drawing/2014/main" id="{4F40EA12-9078-A2F8-840D-7A540760621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88960" y="10"/>
            <a:ext cx="4003039" cy="3383270"/>
          </a:xfrm>
          <a:prstGeom prst="rect">
            <a:avLst/>
          </a:prstGeom>
        </p:spPr>
      </p:pic>
      <p:pic>
        <p:nvPicPr>
          <p:cNvPr id="6" name="図 5" descr="床に座っている子供たち&#10;&#10;中程度の精度で自動的に生成された説明">
            <a:extLst>
              <a:ext uri="{FF2B5EF4-FFF2-40B4-BE49-F238E27FC236}">
                <a16:creationId xmlns:a16="http://schemas.microsoft.com/office/drawing/2014/main" id="{4C3A978A-E4D2-0E78-864F-A08ECA65D429}"/>
              </a:ext>
            </a:extLst>
          </p:cNvPr>
          <p:cNvPicPr>
            <a:picLocks noChangeAspect="1"/>
          </p:cNvPicPr>
          <p:nvPr/>
        </p:nvPicPr>
        <p:blipFill>
          <a:blip r:embed="rId6" cstate="screen">
            <a:extLst>
              <a:ext uri="{28A0092B-C50C-407E-A947-70E740481C1C}">
                <a14:useLocalDpi xmlns:a14="http://schemas.microsoft.com/office/drawing/2010/main"/>
              </a:ext>
            </a:extLst>
          </a:blip>
          <a:srcRect b="-3"/>
          <a:stretch/>
        </p:blipFill>
        <p:spPr>
          <a:xfrm>
            <a:off x="20" y="3469102"/>
            <a:ext cx="4003019" cy="3388893"/>
          </a:xfrm>
          <a:prstGeom prst="rect">
            <a:avLst/>
          </a:prstGeom>
        </p:spPr>
      </p:pic>
      <p:pic>
        <p:nvPicPr>
          <p:cNvPr id="8" name="図 7" descr="テーブルの周りに集まっている子供たち&#10;&#10;中程度の精度で自動的に生成された説明">
            <a:extLst>
              <a:ext uri="{FF2B5EF4-FFF2-40B4-BE49-F238E27FC236}">
                <a16:creationId xmlns:a16="http://schemas.microsoft.com/office/drawing/2014/main" id="{330BBE88-3E1B-D61F-BCF4-4DEF291705B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094479" y="3469102"/>
            <a:ext cx="4014047" cy="3383280"/>
          </a:xfrm>
          <a:prstGeom prst="rect">
            <a:avLst/>
          </a:prstGeom>
        </p:spPr>
      </p:pic>
      <p:pic>
        <p:nvPicPr>
          <p:cNvPr id="12" name="図 11" descr="人, 屋内, 子供, 少し が含まれている画像&#10;&#10;自動的に生成された説明">
            <a:extLst>
              <a:ext uri="{FF2B5EF4-FFF2-40B4-BE49-F238E27FC236}">
                <a16:creationId xmlns:a16="http://schemas.microsoft.com/office/drawing/2014/main" id="{06974F0C-4492-D150-F2E4-207F2B1848D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199966" y="3469102"/>
            <a:ext cx="3992034" cy="3388893"/>
          </a:xfrm>
          <a:prstGeom prst="rect">
            <a:avLst/>
          </a:prstGeom>
        </p:spPr>
      </p:pic>
    </p:spTree>
    <p:extLst>
      <p:ext uri="{BB962C8B-B14F-4D97-AF65-F5344CB8AC3E}">
        <p14:creationId xmlns:p14="http://schemas.microsoft.com/office/powerpoint/2010/main" val="135878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建物の前に座る男性&#10;&#10;低い精度で自動的に生成された説明">
            <a:extLst>
              <a:ext uri="{FF2B5EF4-FFF2-40B4-BE49-F238E27FC236}">
                <a16:creationId xmlns:a16="http://schemas.microsoft.com/office/drawing/2014/main" id="{CE7D0D79-0136-4C9F-6072-CDBD9DE60ADA}"/>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148494" y="1700100"/>
            <a:ext cx="3341119" cy="4576875"/>
          </a:xfrm>
          <a:prstGeom prst="rect">
            <a:avLst/>
          </a:prstGeom>
        </p:spPr>
      </p:pic>
      <p:sp>
        <p:nvSpPr>
          <p:cNvPr id="7" name="正方形/長方形 6">
            <a:extLst>
              <a:ext uri="{FF2B5EF4-FFF2-40B4-BE49-F238E27FC236}">
                <a16:creationId xmlns:a16="http://schemas.microsoft.com/office/drawing/2014/main" id="{544FB8C8-4E57-D1B3-5772-BE1BE9EB34FB}"/>
              </a:ext>
            </a:extLst>
          </p:cNvPr>
          <p:cNvSpPr>
            <a:spLocks noChangeArrowheads="1"/>
          </p:cNvSpPr>
          <p:nvPr/>
        </p:nvSpPr>
        <p:spPr bwMode="auto">
          <a:xfrm>
            <a:off x="0" y="0"/>
            <a:ext cx="12192000" cy="1463958"/>
          </a:xfrm>
          <a:prstGeom prst="rect">
            <a:avLst/>
          </a:prstGeom>
          <a:solidFill>
            <a:srgbClr val="CCFFFF"/>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保育科の特長その３</a:t>
            </a:r>
            <a:endParaRPr lang="en-US" altLang="ja-JP" sz="3600" b="1" dirty="0">
              <a:solidFill>
                <a:srgbClr val="0070C0"/>
              </a:solidFill>
              <a:latin typeface="HGP創英角ﾎﾟｯﾌﾟ体" panose="040B0A00000000000000" pitchFamily="50" charset="-128"/>
              <a:ea typeface="HGP創英角ﾎﾟｯﾌﾟ体" panose="040B0A00000000000000" pitchFamily="50" charset="-128"/>
            </a:endParaRPr>
          </a:p>
          <a:p>
            <a:pPr algn="ctr">
              <a:spcBef>
                <a:spcPts val="120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実践力が付く授業「考える・うごく・つくる」</a:t>
            </a:r>
          </a:p>
        </p:txBody>
      </p:sp>
      <p:pic>
        <p:nvPicPr>
          <p:cNvPr id="12" name="図 11" descr="屋内, テーブル, 座る, 小さい が含まれている画像&#10;&#10;自動的に生成された説明">
            <a:extLst>
              <a:ext uri="{FF2B5EF4-FFF2-40B4-BE49-F238E27FC236}">
                <a16:creationId xmlns:a16="http://schemas.microsoft.com/office/drawing/2014/main" id="{BF43F5A5-BF7C-C741-6029-521F4F511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260529" y="2276616"/>
            <a:ext cx="4612137" cy="3459102"/>
          </a:xfrm>
          <a:prstGeom prst="rect">
            <a:avLst/>
          </a:prstGeom>
        </p:spPr>
      </p:pic>
      <p:pic>
        <p:nvPicPr>
          <p:cNvPr id="14" name="図 13" descr="人, 屋内, 男, テーブル が含まれている画像&#10;&#10;自動的に生成された説明">
            <a:extLst>
              <a:ext uri="{FF2B5EF4-FFF2-40B4-BE49-F238E27FC236}">
                <a16:creationId xmlns:a16="http://schemas.microsoft.com/office/drawing/2014/main" id="{AA5D24F6-E26E-77D7-6EEC-91207F726F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8368" y="1700098"/>
            <a:ext cx="3957868" cy="2968401"/>
          </a:xfrm>
          <a:prstGeom prst="rect">
            <a:avLst/>
          </a:prstGeom>
        </p:spPr>
      </p:pic>
      <p:sp>
        <p:nvSpPr>
          <p:cNvPr id="15" name="吹き出し: 角を丸めた四角形 14">
            <a:extLst>
              <a:ext uri="{FF2B5EF4-FFF2-40B4-BE49-F238E27FC236}">
                <a16:creationId xmlns:a16="http://schemas.microsoft.com/office/drawing/2014/main" id="{2E5F7226-09C0-C157-421F-973BAEC88910}"/>
              </a:ext>
            </a:extLst>
          </p:cNvPr>
          <p:cNvSpPr/>
          <p:nvPr/>
        </p:nvSpPr>
        <p:spPr bwMode="auto">
          <a:xfrm>
            <a:off x="8258084" y="4863761"/>
            <a:ext cx="3371942" cy="1798976"/>
          </a:xfrm>
          <a:prstGeom prst="wedgeRoundRectCallout">
            <a:avLst>
              <a:gd name="adj1" fmla="val -84914"/>
              <a:gd name="adj2" fmla="val -48439"/>
              <a:gd name="adj3" fmla="val 16667"/>
            </a:avLst>
          </a:prstGeom>
          <a:solidFill>
            <a:srgbClr val="CCFFFF"/>
          </a:solidFill>
          <a:ln w="571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Arial" charset="0"/>
                <a:ea typeface="ＭＳ Ｐゴシック" pitchFamily="50" charset="-128"/>
              </a:rPr>
              <a:t>ピアノ実技は、充実した</a:t>
            </a:r>
            <a:endParaRPr kumimoji="1" lang="en-US" altLang="ja-JP" sz="2400" b="0" i="0" u="none" strike="noStrike" cap="none" normalizeH="0" baseline="0" dirty="0">
              <a:ln>
                <a:noFill/>
              </a:ln>
              <a:solidFill>
                <a:schemeClr val="tx1"/>
              </a:solidFill>
              <a:effectLst/>
              <a:latin typeface="Arial" charset="0"/>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Arial" charset="0"/>
                <a:ea typeface="ＭＳ Ｐゴシック" pitchFamily="50" charset="-128"/>
              </a:rPr>
              <a:t>練習環境と一人一人に</a:t>
            </a:r>
            <a:endParaRPr kumimoji="1" lang="en-US" altLang="ja-JP" sz="2400" b="0" i="0" u="none" strike="noStrike" cap="none" normalizeH="0" baseline="0" dirty="0">
              <a:ln>
                <a:noFill/>
              </a:ln>
              <a:solidFill>
                <a:schemeClr val="tx1"/>
              </a:solidFill>
              <a:effectLst/>
              <a:latin typeface="Arial" charset="0"/>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Arial" charset="0"/>
                <a:ea typeface="ＭＳ Ｐゴシック" pitchFamily="50" charset="-128"/>
              </a:rPr>
              <a:t>合わせた丁寧な指導で</a:t>
            </a:r>
            <a:endParaRPr kumimoji="1" lang="en-US" altLang="ja-JP" sz="2400" b="0" i="0" u="none" strike="noStrike" cap="none" normalizeH="0" baseline="0" dirty="0">
              <a:ln>
                <a:noFill/>
              </a:ln>
              <a:solidFill>
                <a:schemeClr val="tx1"/>
              </a:solidFill>
              <a:effectLst/>
              <a:latin typeface="Arial" charset="0"/>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Arial" charset="0"/>
                <a:ea typeface="ＭＳ Ｐゴシック" pitchFamily="50" charset="-128"/>
              </a:rPr>
              <a:t>心配無用</a:t>
            </a:r>
          </a:p>
        </p:txBody>
      </p:sp>
    </p:spTree>
    <p:extLst>
      <p:ext uri="{BB962C8B-B14F-4D97-AF65-F5344CB8AC3E}">
        <p14:creationId xmlns:p14="http://schemas.microsoft.com/office/powerpoint/2010/main" val="18814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屋内, 人, テーブル, 再生 が含まれている画像&#10;&#10;自動的に生成された説明">
            <a:extLst>
              <a:ext uri="{FF2B5EF4-FFF2-40B4-BE49-F238E27FC236}">
                <a16:creationId xmlns:a16="http://schemas.microsoft.com/office/drawing/2014/main" id="{22B687CA-9C6E-A71B-7ECF-295382480B44}"/>
              </a:ext>
            </a:extLst>
          </p:cNvPr>
          <p:cNvPicPr>
            <a:picLocks noChangeAspect="1"/>
          </p:cNvPicPr>
          <p:nvPr/>
        </p:nvPicPr>
        <p:blipFill>
          <a:blip r:embed="rId2" cstate="screen">
            <a:extLst>
              <a:ext uri="{28A0092B-C50C-407E-A947-70E740481C1C}">
                <a14:useLocalDpi xmlns:a14="http://schemas.microsoft.com/office/drawing/2010/main"/>
              </a:ext>
            </a:extLst>
          </a:blip>
          <a:srcRect r="-1"/>
          <a:stretch/>
        </p:blipFill>
        <p:spPr>
          <a:xfrm>
            <a:off x="5419264" y="3265080"/>
            <a:ext cx="6129269" cy="3592925"/>
          </a:xfrm>
          <a:prstGeom prst="rect">
            <a:avLst/>
          </a:prstGeom>
        </p:spPr>
      </p:pic>
      <p:pic>
        <p:nvPicPr>
          <p:cNvPr id="6" name="図 5" descr="人, 屋内, 持つ, 若い が含まれている画像&#10;&#10;自動的に生成された説明">
            <a:extLst>
              <a:ext uri="{FF2B5EF4-FFF2-40B4-BE49-F238E27FC236}">
                <a16:creationId xmlns:a16="http://schemas.microsoft.com/office/drawing/2014/main" id="{9E3C3081-5472-325F-2CB6-D5D95FE476B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1" name="Rectangle 10">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図 7">
            <a:extLst>
              <a:ext uri="{FF2B5EF4-FFF2-40B4-BE49-F238E27FC236}">
                <a16:creationId xmlns:a16="http://schemas.microsoft.com/office/drawing/2014/main" id="{37139D2E-FDC3-D9A7-21DD-5766BE687E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87045" y="369075"/>
            <a:ext cx="5162353" cy="2735133"/>
          </a:xfrm>
          <a:prstGeom prst="rect">
            <a:avLst/>
          </a:prstGeom>
        </p:spPr>
      </p:pic>
      <p:sp>
        <p:nvSpPr>
          <p:cNvPr id="9" name="テキスト ボックス 8">
            <a:extLst>
              <a:ext uri="{FF2B5EF4-FFF2-40B4-BE49-F238E27FC236}">
                <a16:creationId xmlns:a16="http://schemas.microsoft.com/office/drawing/2014/main" id="{95C9F6C6-AA6E-808D-48F5-76F1A3FB4B70}"/>
              </a:ext>
            </a:extLst>
          </p:cNvPr>
          <p:cNvSpPr txBox="1"/>
          <p:nvPr/>
        </p:nvSpPr>
        <p:spPr>
          <a:xfrm>
            <a:off x="391584" y="4080063"/>
            <a:ext cx="4866814" cy="2308324"/>
          </a:xfrm>
          <a:prstGeom prst="rect">
            <a:avLst/>
          </a:prstGeom>
          <a:solidFill>
            <a:schemeClr val="bg1"/>
          </a:solidFill>
          <a:ln w="57150">
            <a:solidFill>
              <a:srgbClr val="00B0F0"/>
            </a:solidFill>
          </a:ln>
        </p:spPr>
        <p:txBody>
          <a:bodyPr wrap="square" rtlCol="0">
            <a:spAutoFit/>
          </a:bodyPr>
          <a:lstStyle/>
          <a:p>
            <a:r>
              <a:rPr kumimoji="1" lang="ja-JP" altLang="en-US" sz="2400" dirty="0"/>
              <a:t>保育実習や保育内容の授業では、指導案を書いて模擬保育を行います。グループで何度も話し合って指導案を改善し、子ども目線でどうすれば「ねらい」にそった活動ができるかを考えます。</a:t>
            </a:r>
          </a:p>
        </p:txBody>
      </p:sp>
    </p:spTree>
    <p:extLst>
      <p:ext uri="{BB962C8B-B14F-4D97-AF65-F5344CB8AC3E}">
        <p14:creationId xmlns:p14="http://schemas.microsoft.com/office/powerpoint/2010/main" val="199962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68A4F8C-358A-8832-9C16-4CECC5236928}"/>
              </a:ext>
            </a:extLst>
          </p:cNvPr>
          <p:cNvSpPr txBox="1"/>
          <p:nvPr/>
        </p:nvSpPr>
        <p:spPr>
          <a:xfrm>
            <a:off x="8026766" y="763523"/>
            <a:ext cx="3511296" cy="533095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kumimoji="1" lang="en-US" altLang="ja-JP" sz="2200" dirty="0">
              <a:solidFill>
                <a:srgbClr val="FFFFFF"/>
              </a:solidFill>
            </a:endParaRPr>
          </a:p>
        </p:txBody>
      </p:sp>
      <p:pic>
        <p:nvPicPr>
          <p:cNvPr id="6" name="図 5" descr="テキスト&#10;&#10;自動的に生成された説明">
            <a:extLst>
              <a:ext uri="{FF2B5EF4-FFF2-40B4-BE49-F238E27FC236}">
                <a16:creationId xmlns:a16="http://schemas.microsoft.com/office/drawing/2014/main" id="{16294EC3-754D-58DD-D0D6-44D203F16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6184" y="1421998"/>
            <a:ext cx="3843010" cy="5436000"/>
          </a:xfrm>
          <a:prstGeom prst="rect">
            <a:avLst/>
          </a:prstGeom>
          <a:ln>
            <a:solidFill>
              <a:schemeClr val="bg1">
                <a:lumMod val="85000"/>
              </a:schemeClr>
            </a:solidFill>
          </a:ln>
        </p:spPr>
      </p:pic>
      <p:pic>
        <p:nvPicPr>
          <p:cNvPr id="2" name="図 1">
            <a:extLst>
              <a:ext uri="{FF2B5EF4-FFF2-40B4-BE49-F238E27FC236}">
                <a16:creationId xmlns:a16="http://schemas.microsoft.com/office/drawing/2014/main" id="{4DBFA97D-FE98-21BC-49BB-3C01D4C16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5" y="1421998"/>
            <a:ext cx="3819101" cy="5400000"/>
          </a:xfrm>
          <a:prstGeom prst="rect">
            <a:avLst/>
          </a:prstGeom>
          <a:ln>
            <a:solidFill>
              <a:schemeClr val="bg1">
                <a:lumMod val="75000"/>
              </a:schemeClr>
            </a:solidFill>
          </a:ln>
        </p:spPr>
      </p:pic>
      <p:pic>
        <p:nvPicPr>
          <p:cNvPr id="3" name="図 2">
            <a:extLst>
              <a:ext uri="{FF2B5EF4-FFF2-40B4-BE49-F238E27FC236}">
                <a16:creationId xmlns:a16="http://schemas.microsoft.com/office/drawing/2014/main" id="{0D6ED2EB-C6B8-0E60-F569-22889F3F9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3563" y="1385998"/>
            <a:ext cx="3858151" cy="5436000"/>
          </a:xfrm>
          <a:prstGeom prst="rect">
            <a:avLst/>
          </a:prstGeom>
        </p:spPr>
      </p:pic>
      <p:sp>
        <p:nvSpPr>
          <p:cNvPr id="7" name="正方形/長方形 6">
            <a:extLst>
              <a:ext uri="{FF2B5EF4-FFF2-40B4-BE49-F238E27FC236}">
                <a16:creationId xmlns:a16="http://schemas.microsoft.com/office/drawing/2014/main" id="{5B51F318-F23A-ACAB-36F5-071848E37524}"/>
              </a:ext>
            </a:extLst>
          </p:cNvPr>
          <p:cNvSpPr>
            <a:spLocks noChangeArrowheads="1"/>
          </p:cNvSpPr>
          <p:nvPr/>
        </p:nvSpPr>
        <p:spPr bwMode="auto">
          <a:xfrm>
            <a:off x="-11604" y="0"/>
            <a:ext cx="12203603" cy="1249378"/>
          </a:xfrm>
          <a:prstGeom prst="rect">
            <a:avLst/>
          </a:prstGeom>
          <a:solidFill>
            <a:srgbClr val="CCFFFF"/>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保育科の特長その４</a:t>
            </a:r>
            <a:endParaRPr lang="en-US" altLang="ja-JP" sz="3600" b="1" dirty="0">
              <a:solidFill>
                <a:srgbClr val="0070C0"/>
              </a:solidFill>
              <a:latin typeface="HGP創英角ﾎﾟｯﾌﾟ体" panose="040B0A00000000000000" pitchFamily="50" charset="-128"/>
              <a:ea typeface="HGP創英角ﾎﾟｯﾌﾟ体" panose="040B0A00000000000000" pitchFamily="50" charset="-128"/>
            </a:endParaRPr>
          </a:p>
          <a:p>
            <a:pPr algn="ctr">
              <a:spcBef>
                <a:spcPts val="120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保育の最先端を学ぶ機会「保育セミナー」</a:t>
            </a:r>
          </a:p>
        </p:txBody>
      </p:sp>
    </p:spTree>
    <p:extLst>
      <p:ext uri="{BB962C8B-B14F-4D97-AF65-F5344CB8AC3E}">
        <p14:creationId xmlns:p14="http://schemas.microsoft.com/office/powerpoint/2010/main" val="307292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24F904A-6829-E02D-575D-C944783DBA5C}"/>
              </a:ext>
            </a:extLst>
          </p:cNvPr>
          <p:cNvSpPr txBox="1"/>
          <p:nvPr/>
        </p:nvSpPr>
        <p:spPr>
          <a:xfrm>
            <a:off x="951892" y="1382527"/>
            <a:ext cx="4344385" cy="371475"/>
          </a:xfrm>
          <a:prstGeom prst="rect">
            <a:avLst/>
          </a:prstGeom>
          <a:noFill/>
        </p:spPr>
        <p:txBody>
          <a:bodyPr wrap="square" rtlCol="0">
            <a:spAutoFit/>
          </a:bodyPr>
          <a:lstStyle/>
          <a:p>
            <a:r>
              <a:rPr kumimoji="1" lang="ja-JP" altLang="en-US" dirty="0"/>
              <a:t>令和３～</a:t>
            </a:r>
            <a:r>
              <a:rPr kumimoji="1" lang="ja-JP" altLang="en-US"/>
              <a:t>５年度卒業生の主な就職先</a:t>
            </a:r>
            <a:endParaRPr kumimoji="1" lang="ja-JP" altLang="en-US" dirty="0"/>
          </a:p>
        </p:txBody>
      </p:sp>
      <p:sp>
        <p:nvSpPr>
          <p:cNvPr id="9" name="テキスト ボックス 8">
            <a:extLst>
              <a:ext uri="{FF2B5EF4-FFF2-40B4-BE49-F238E27FC236}">
                <a16:creationId xmlns:a16="http://schemas.microsoft.com/office/drawing/2014/main" id="{BAAF7C39-FCF8-738A-E0A6-43C15F72EF49}"/>
              </a:ext>
            </a:extLst>
          </p:cNvPr>
          <p:cNvSpPr txBox="1"/>
          <p:nvPr/>
        </p:nvSpPr>
        <p:spPr>
          <a:xfrm>
            <a:off x="8248757" y="4541904"/>
            <a:ext cx="3296697" cy="1992320"/>
          </a:xfrm>
          <a:prstGeom prst="rect">
            <a:avLst/>
          </a:prstGeom>
          <a:noFill/>
          <a:ln w="76200">
            <a:solidFill>
              <a:srgbClr val="FF0000"/>
            </a:solidFill>
          </a:ln>
        </p:spPr>
        <p:txBody>
          <a:bodyPr wrap="square" rtlCol="0">
            <a:spAutoFit/>
          </a:bodyPr>
          <a:lstStyle/>
          <a:p>
            <a:pPr>
              <a:spcBef>
                <a:spcPts val="600"/>
              </a:spcBef>
            </a:pPr>
            <a:r>
              <a:rPr kumimoji="1" lang="ja-JP" altLang="en-US" sz="2800" dirty="0">
                <a:highlight>
                  <a:srgbClr val="FFFF00"/>
                </a:highlight>
              </a:rPr>
              <a:t>就職率</a:t>
            </a:r>
            <a:r>
              <a:rPr kumimoji="1" lang="en-US" altLang="ja-JP" sz="2800" dirty="0">
                <a:highlight>
                  <a:srgbClr val="FFFF00"/>
                </a:highlight>
              </a:rPr>
              <a:t>100</a:t>
            </a:r>
            <a:r>
              <a:rPr kumimoji="1" lang="ja-JP" altLang="en-US" sz="2800" dirty="0">
                <a:highlight>
                  <a:srgbClr val="FFFF00"/>
                </a:highlight>
              </a:rPr>
              <a:t>％</a:t>
            </a:r>
            <a:endParaRPr kumimoji="1" lang="en-US" altLang="ja-JP" sz="2800" dirty="0">
              <a:highlight>
                <a:srgbClr val="FFFF00"/>
              </a:highlight>
            </a:endParaRPr>
          </a:p>
          <a:p>
            <a:pPr>
              <a:spcBef>
                <a:spcPts val="600"/>
              </a:spcBef>
            </a:pPr>
            <a:r>
              <a:rPr lang="ja-JP" altLang="en-US" sz="3000" dirty="0">
                <a:solidFill>
                  <a:srgbClr val="FF0000"/>
                </a:solidFill>
              </a:rPr>
              <a:t>専門就職は毎年</a:t>
            </a:r>
            <a:endParaRPr lang="en-US" altLang="ja-JP" sz="3000" dirty="0">
              <a:solidFill>
                <a:srgbClr val="FF0000"/>
              </a:solidFill>
            </a:endParaRPr>
          </a:p>
          <a:p>
            <a:pPr>
              <a:spcBef>
                <a:spcPts val="600"/>
              </a:spcBef>
            </a:pPr>
            <a:r>
              <a:rPr lang="en-US" altLang="ja-JP" sz="3000" dirty="0">
                <a:solidFill>
                  <a:srgbClr val="FF0000"/>
                </a:solidFill>
              </a:rPr>
              <a:t>90</a:t>
            </a:r>
            <a:r>
              <a:rPr lang="ja-JP" altLang="en-US" sz="3000" dirty="0">
                <a:solidFill>
                  <a:srgbClr val="FF0000"/>
                </a:solidFill>
              </a:rPr>
              <a:t>％以上</a:t>
            </a:r>
            <a:endParaRPr lang="en-US" altLang="ja-JP" sz="3000" dirty="0">
              <a:solidFill>
                <a:srgbClr val="FF0000"/>
              </a:solidFill>
            </a:endParaRPr>
          </a:p>
          <a:p>
            <a:pPr>
              <a:spcBef>
                <a:spcPts val="600"/>
              </a:spcBef>
            </a:pPr>
            <a:r>
              <a:rPr kumimoji="1" lang="en-US" altLang="ja-JP" dirty="0"/>
              <a:t>※</a:t>
            </a:r>
            <a:r>
              <a:rPr kumimoji="1" lang="ja-JP" altLang="en-US" dirty="0"/>
              <a:t>全国平均は</a:t>
            </a:r>
            <a:r>
              <a:rPr kumimoji="1" lang="en-US" altLang="ja-JP" dirty="0"/>
              <a:t>72</a:t>
            </a:r>
            <a:r>
              <a:rPr kumimoji="1" lang="ja-JP" altLang="en-US" dirty="0"/>
              <a:t>％</a:t>
            </a:r>
          </a:p>
        </p:txBody>
      </p:sp>
      <p:pic>
        <p:nvPicPr>
          <p:cNvPr id="10" name="図 9">
            <a:extLst>
              <a:ext uri="{FF2B5EF4-FFF2-40B4-BE49-F238E27FC236}">
                <a16:creationId xmlns:a16="http://schemas.microsoft.com/office/drawing/2014/main" id="{FFD5BE23-E320-6100-B483-D92F02C20107}"/>
              </a:ext>
            </a:extLst>
          </p:cNvPr>
          <p:cNvPicPr>
            <a:picLocks noChangeAspect="1"/>
          </p:cNvPicPr>
          <p:nvPr/>
        </p:nvPicPr>
        <p:blipFill>
          <a:blip r:embed="rId2"/>
          <a:stretch>
            <a:fillRect/>
          </a:stretch>
        </p:blipFill>
        <p:spPr>
          <a:xfrm>
            <a:off x="951892" y="1754003"/>
            <a:ext cx="8843958" cy="4802506"/>
          </a:xfrm>
          <a:prstGeom prst="rect">
            <a:avLst/>
          </a:prstGeom>
        </p:spPr>
      </p:pic>
      <p:sp>
        <p:nvSpPr>
          <p:cNvPr id="5" name="正方形/長方形 4">
            <a:extLst>
              <a:ext uri="{FF2B5EF4-FFF2-40B4-BE49-F238E27FC236}">
                <a16:creationId xmlns:a16="http://schemas.microsoft.com/office/drawing/2014/main" id="{972ECB79-9481-B32B-600A-1B6375811044}"/>
              </a:ext>
            </a:extLst>
          </p:cNvPr>
          <p:cNvSpPr>
            <a:spLocks noChangeArrowheads="1"/>
          </p:cNvSpPr>
          <p:nvPr/>
        </p:nvSpPr>
        <p:spPr bwMode="auto">
          <a:xfrm>
            <a:off x="-11604" y="0"/>
            <a:ext cx="12203603" cy="1249378"/>
          </a:xfrm>
          <a:prstGeom prst="rect">
            <a:avLst/>
          </a:prstGeom>
          <a:solidFill>
            <a:srgbClr val="CCFFFF"/>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保育科の特長その５</a:t>
            </a:r>
            <a:endParaRPr lang="en-US" altLang="ja-JP" sz="3600" b="1" dirty="0">
              <a:solidFill>
                <a:srgbClr val="0070C0"/>
              </a:solidFill>
              <a:latin typeface="HGP創英角ﾎﾟｯﾌﾟ体" panose="040B0A00000000000000" pitchFamily="50" charset="-128"/>
              <a:ea typeface="HGP創英角ﾎﾟｯﾌﾟ体" panose="040B0A00000000000000" pitchFamily="50" charset="-128"/>
            </a:endParaRPr>
          </a:p>
          <a:p>
            <a:pPr algn="ctr" eaLnBrk="1" hangingPunct="1">
              <a:spcBef>
                <a:spcPts val="1200"/>
              </a:spcBef>
              <a:buFontTx/>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一人一人によりそう丁寧な就職支援</a:t>
            </a:r>
          </a:p>
        </p:txBody>
      </p:sp>
    </p:spTree>
    <p:extLst>
      <p:ext uri="{BB962C8B-B14F-4D97-AF65-F5344CB8AC3E}">
        <p14:creationId xmlns:p14="http://schemas.microsoft.com/office/powerpoint/2010/main" val="4294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3D62578-36BE-8E56-3542-CDA4B8DE103D}"/>
              </a:ext>
            </a:extLst>
          </p:cNvPr>
          <p:cNvSpPr txBox="1"/>
          <p:nvPr/>
        </p:nvSpPr>
        <p:spPr>
          <a:xfrm>
            <a:off x="650020" y="366623"/>
            <a:ext cx="10956523" cy="584775"/>
          </a:xfrm>
          <a:prstGeom prst="rect">
            <a:avLst/>
          </a:prstGeom>
          <a:noFill/>
        </p:spPr>
        <p:txBody>
          <a:bodyPr wrap="squar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私たちは、保育者を目指す意思のある社会人を歓迎します。</a:t>
            </a:r>
            <a:endParaRPr kumimoji="1" lang="en-US" altLang="ja-JP" sz="32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DD904071-1E18-546A-8A8A-1666CDBFEF90}"/>
              </a:ext>
            </a:extLst>
          </p:cNvPr>
          <p:cNvSpPr txBox="1"/>
          <p:nvPr/>
        </p:nvSpPr>
        <p:spPr>
          <a:xfrm>
            <a:off x="822036" y="1199397"/>
            <a:ext cx="10693972" cy="4401205"/>
          </a:xfrm>
          <a:prstGeom prst="rect">
            <a:avLst/>
          </a:prstGeom>
          <a:noFill/>
        </p:spPr>
        <p:txBody>
          <a:bodyPr wrap="square">
            <a:spAutoFit/>
          </a:bodyPr>
          <a:lstStyle/>
          <a:p>
            <a:pPr algn="just"/>
            <a:r>
              <a:rPr lang="ja-JP" altLang="en-US" sz="2800" i="0" dirty="0">
                <a:solidFill>
                  <a:srgbClr val="1A1A1C"/>
                </a:solidFill>
                <a:effectLst/>
                <a:latin typeface="ＭＳ 明朝" panose="02020609040205080304" pitchFamily="17" charset="-128"/>
                <a:ea typeface="ＭＳ 明朝" panose="02020609040205080304" pitchFamily="17" charset="-128"/>
              </a:rPr>
              <a:t>こども家庭庁は「保育政策の新たな方向性」（令和</a:t>
            </a:r>
            <a:r>
              <a:rPr lang="en-US" altLang="ja-JP" sz="2800" i="0" dirty="0">
                <a:solidFill>
                  <a:srgbClr val="1A1A1C"/>
                </a:solidFill>
                <a:effectLst/>
                <a:latin typeface="ＭＳ 明朝" panose="02020609040205080304" pitchFamily="17" charset="-128"/>
                <a:ea typeface="ＭＳ 明朝" panose="02020609040205080304" pitchFamily="17" charset="-128"/>
              </a:rPr>
              <a:t>6</a:t>
            </a:r>
            <a:r>
              <a:rPr lang="ja-JP" altLang="en-US" sz="2800" i="0" dirty="0">
                <a:solidFill>
                  <a:srgbClr val="1A1A1C"/>
                </a:solidFill>
                <a:effectLst/>
                <a:latin typeface="ＭＳ 明朝" panose="02020609040205080304" pitchFamily="17" charset="-128"/>
                <a:ea typeface="ＭＳ 明朝" panose="02020609040205080304" pitchFamily="17" charset="-128"/>
              </a:rPr>
              <a:t>年</a:t>
            </a:r>
            <a:r>
              <a:rPr lang="en-US" altLang="ja-JP" sz="2800" i="0" dirty="0">
                <a:solidFill>
                  <a:srgbClr val="1A1A1C"/>
                </a:solidFill>
                <a:effectLst/>
                <a:latin typeface="ＭＳ 明朝" panose="02020609040205080304" pitchFamily="17" charset="-128"/>
                <a:ea typeface="ＭＳ 明朝" panose="02020609040205080304" pitchFamily="17" charset="-128"/>
              </a:rPr>
              <a:t>12</a:t>
            </a:r>
            <a:r>
              <a:rPr lang="ja-JP" altLang="en-US" sz="2800" i="0" dirty="0">
                <a:solidFill>
                  <a:srgbClr val="1A1A1C"/>
                </a:solidFill>
                <a:effectLst/>
                <a:latin typeface="ＭＳ 明朝" panose="02020609040205080304" pitchFamily="17" charset="-128"/>
                <a:ea typeface="ＭＳ 明朝" panose="02020609040205080304" pitchFamily="17" charset="-128"/>
              </a:rPr>
              <a:t>月</a:t>
            </a:r>
            <a:r>
              <a:rPr lang="en-US" altLang="ja-JP" sz="2800" i="0" dirty="0">
                <a:solidFill>
                  <a:srgbClr val="1A1A1C"/>
                </a:solidFill>
                <a:effectLst/>
                <a:latin typeface="ＭＳ 明朝" panose="02020609040205080304" pitchFamily="17" charset="-128"/>
                <a:ea typeface="ＭＳ 明朝" panose="02020609040205080304" pitchFamily="17" charset="-128"/>
              </a:rPr>
              <a:t>20</a:t>
            </a:r>
            <a:r>
              <a:rPr lang="ja-JP" altLang="en-US" sz="2800" i="0" dirty="0">
                <a:solidFill>
                  <a:srgbClr val="1A1A1C"/>
                </a:solidFill>
                <a:effectLst/>
                <a:latin typeface="ＭＳ 明朝" panose="02020609040205080304" pitchFamily="17" charset="-128"/>
                <a:ea typeface="ＭＳ 明朝" panose="02020609040205080304" pitchFamily="17" charset="-128"/>
              </a:rPr>
              <a:t>日公表）において</a:t>
            </a:r>
            <a:r>
              <a:rPr lang="ja-JP" altLang="en-US" sz="2800" dirty="0">
                <a:solidFill>
                  <a:srgbClr val="1A1A1C"/>
                </a:solidFill>
                <a:latin typeface="ＭＳ 明朝" panose="02020609040205080304" pitchFamily="17" charset="-128"/>
                <a:ea typeface="ＭＳ 明朝" panose="02020609040205080304" pitchFamily="17" charset="-128"/>
              </a:rPr>
              <a:t>、</a:t>
            </a:r>
            <a:r>
              <a:rPr lang="ja-JP" altLang="en-US" sz="2800" dirty="0">
                <a:solidFill>
                  <a:srgbClr val="1A1A1C"/>
                </a:solidFill>
                <a:highlight>
                  <a:srgbClr val="FFFF00"/>
                </a:highlight>
                <a:latin typeface="ＭＳ 明朝" panose="02020609040205080304" pitchFamily="17" charset="-128"/>
                <a:ea typeface="ＭＳ 明朝" panose="02020609040205080304" pitchFamily="17" charset="-128"/>
              </a:rPr>
              <a:t>保育の「量」拡大から「質」の確保・充実へ</a:t>
            </a:r>
            <a:r>
              <a:rPr lang="ja-JP" altLang="en-US" sz="2800" dirty="0">
                <a:solidFill>
                  <a:srgbClr val="1A1A1C"/>
                </a:solidFill>
                <a:latin typeface="ＭＳ 明朝" panose="02020609040205080304" pitchFamily="17" charset="-128"/>
                <a:ea typeface="ＭＳ 明朝" panose="02020609040205080304" pitchFamily="17" charset="-128"/>
              </a:rPr>
              <a:t>の変換を打ち出しました。本学では従来から、単に資格を取得させるのではなく、専門性の高い保育者を養成することで</a:t>
            </a:r>
            <a:r>
              <a:rPr lang="ja-JP" altLang="en-US" sz="2800" dirty="0">
                <a:solidFill>
                  <a:srgbClr val="1A1A1C"/>
                </a:solidFill>
                <a:highlight>
                  <a:srgbClr val="FFFF00"/>
                </a:highlight>
                <a:latin typeface="ＭＳ 明朝" panose="02020609040205080304" pitchFamily="17" charset="-128"/>
                <a:ea typeface="ＭＳ 明朝" panose="02020609040205080304" pitchFamily="17" charset="-128"/>
              </a:rPr>
              <a:t>地域の保育の質向上に貢献</a:t>
            </a:r>
            <a:r>
              <a:rPr lang="ja-JP" altLang="en-US" sz="2800" dirty="0">
                <a:solidFill>
                  <a:srgbClr val="1A1A1C"/>
                </a:solidFill>
                <a:latin typeface="ＭＳ 明朝" panose="02020609040205080304" pitchFamily="17" charset="-128"/>
                <a:ea typeface="ＭＳ 明朝" panose="02020609040205080304" pitchFamily="17" charset="-128"/>
              </a:rPr>
              <a:t>することを目指して教育を行ってきました。</a:t>
            </a:r>
            <a:endParaRPr lang="en-US" altLang="ja-JP" sz="2800" dirty="0">
              <a:solidFill>
                <a:srgbClr val="1A1A1C"/>
              </a:solidFill>
              <a:latin typeface="ＭＳ 明朝" panose="02020609040205080304" pitchFamily="17" charset="-128"/>
              <a:ea typeface="ＭＳ 明朝" panose="02020609040205080304" pitchFamily="17" charset="-128"/>
            </a:endParaRPr>
          </a:p>
          <a:p>
            <a:pPr algn="just"/>
            <a:endParaRPr lang="en-US" altLang="ja-JP" sz="2800" i="0" dirty="0">
              <a:solidFill>
                <a:srgbClr val="1A1A1C"/>
              </a:solidFill>
              <a:effectLst/>
              <a:latin typeface="ＭＳ 明朝" panose="02020609040205080304" pitchFamily="17" charset="-128"/>
              <a:ea typeface="ＭＳ 明朝" panose="02020609040205080304" pitchFamily="17" charset="-128"/>
            </a:endParaRPr>
          </a:p>
          <a:p>
            <a:pPr algn="just"/>
            <a:r>
              <a:rPr lang="ja-JP" altLang="en-US" sz="2800" dirty="0">
                <a:solidFill>
                  <a:srgbClr val="1A1A1C"/>
                </a:solidFill>
                <a:latin typeface="ＭＳ 明朝" panose="02020609040205080304" pitchFamily="17" charset="-128"/>
                <a:ea typeface="ＭＳ 明朝" panose="02020609040205080304" pitchFamily="17" charset="-128"/>
              </a:rPr>
              <a:t>社会人の皆様が安心して学べる環境を整えています。</a:t>
            </a:r>
            <a:endParaRPr lang="en-US" altLang="ja-JP" sz="2800" dirty="0">
              <a:solidFill>
                <a:srgbClr val="1A1A1C"/>
              </a:solidFill>
              <a:latin typeface="ＭＳ 明朝" panose="02020609040205080304" pitchFamily="17" charset="-128"/>
              <a:ea typeface="ＭＳ 明朝" panose="02020609040205080304" pitchFamily="17" charset="-128"/>
            </a:endParaRPr>
          </a:p>
          <a:p>
            <a:pPr algn="just"/>
            <a:endParaRPr lang="en-US" altLang="ja-JP" sz="2800" dirty="0">
              <a:solidFill>
                <a:srgbClr val="1A1A1C"/>
              </a:solidFill>
              <a:latin typeface="ＭＳ 明朝" panose="02020609040205080304" pitchFamily="17" charset="-128"/>
              <a:ea typeface="ＭＳ 明朝" panose="02020609040205080304" pitchFamily="17" charset="-128"/>
            </a:endParaRPr>
          </a:p>
          <a:p>
            <a:pPr algn="just"/>
            <a:r>
              <a:rPr lang="ja-JP" altLang="en-US" sz="2800" dirty="0">
                <a:solidFill>
                  <a:srgbClr val="1A1A1C"/>
                </a:solidFill>
                <a:latin typeface="ＭＳ 明朝" panose="02020609040205080304" pitchFamily="17" charset="-128"/>
                <a:ea typeface="ＭＳ 明朝" panose="02020609040205080304" pitchFamily="17" charset="-128"/>
              </a:rPr>
              <a:t>文理大学で学生生活を楽しみながら、自信をもって保育職に就ける実力を身に付けてください。</a:t>
            </a:r>
            <a:endParaRPr lang="ja-JP" altLang="en-US" sz="2800" i="0" dirty="0">
              <a:solidFill>
                <a:srgbClr val="1A1A1C"/>
              </a:solidFill>
              <a:effectLs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3748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227BF1-ACEC-40BA-DCF9-2F07E883D5F8}"/>
              </a:ext>
            </a:extLst>
          </p:cNvPr>
          <p:cNvSpPr txBox="1"/>
          <p:nvPr/>
        </p:nvSpPr>
        <p:spPr>
          <a:xfrm>
            <a:off x="650240" y="386080"/>
            <a:ext cx="8636000" cy="646331"/>
          </a:xfrm>
          <a:prstGeom prst="rect">
            <a:avLst/>
          </a:prstGeom>
          <a:noFill/>
        </p:spPr>
        <p:txBody>
          <a:bodyPr wrap="square" rtlCol="0">
            <a:spAutoFit/>
          </a:bodyPr>
          <a:lstStyle/>
          <a:p>
            <a:r>
              <a:rPr kumimoji="1" lang="ja-JP" altLang="en-US" sz="3600" dirty="0">
                <a:highlight>
                  <a:srgbClr val="FFFF00"/>
                </a:highlight>
                <a:latin typeface="メイリオ" panose="020B0604030504040204" pitchFamily="50" charset="-128"/>
                <a:ea typeface="メイリオ" panose="020B0604030504040204" pitchFamily="50" charset="-128"/>
              </a:rPr>
              <a:t>保育科で取得できる資格・免許</a:t>
            </a:r>
          </a:p>
        </p:txBody>
      </p:sp>
      <p:sp>
        <p:nvSpPr>
          <p:cNvPr id="4" name="タイトル 1">
            <a:extLst>
              <a:ext uri="{FF2B5EF4-FFF2-40B4-BE49-F238E27FC236}">
                <a16:creationId xmlns:a16="http://schemas.microsoft.com/office/drawing/2014/main" id="{F17884E1-EDD3-0B64-089E-F352984F92FB}"/>
              </a:ext>
            </a:extLst>
          </p:cNvPr>
          <p:cNvSpPr txBox="1">
            <a:spLocks/>
          </p:cNvSpPr>
          <p:nvPr/>
        </p:nvSpPr>
        <p:spPr>
          <a:xfrm>
            <a:off x="614628" y="2570625"/>
            <a:ext cx="10820501" cy="66556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２．</a:t>
            </a:r>
            <a:r>
              <a:rPr lang="ja-JP" altLang="en-US" sz="3600" dirty="0">
                <a:highlight>
                  <a:srgbClr val="FFCCFF"/>
                </a:highlight>
                <a:latin typeface="メイリオ" panose="020B0604030504040204" pitchFamily="50" charset="-128"/>
                <a:ea typeface="メイリオ" panose="020B0604030504040204" pitchFamily="50" charset="-128"/>
              </a:rPr>
              <a:t>幼稚園教諭二種免許</a:t>
            </a:r>
            <a:endParaRPr lang="en-US" altLang="ja-JP" sz="3600" dirty="0">
              <a:highlight>
                <a:srgbClr val="FFCCFF"/>
              </a:highlight>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BA1D748D-3BA8-0B8E-FA27-5B4AD4B9AC3D}"/>
              </a:ext>
            </a:extLst>
          </p:cNvPr>
          <p:cNvSpPr txBox="1">
            <a:spLocks/>
          </p:cNvSpPr>
          <p:nvPr/>
        </p:nvSpPr>
        <p:spPr>
          <a:xfrm>
            <a:off x="650239" y="1343535"/>
            <a:ext cx="10749280" cy="66556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１．</a:t>
            </a:r>
            <a:r>
              <a:rPr lang="ja-JP" altLang="en-US" sz="3600" dirty="0">
                <a:highlight>
                  <a:srgbClr val="FFCCFF"/>
                </a:highlight>
                <a:latin typeface="メイリオ" panose="020B0604030504040204" pitchFamily="50" charset="-128"/>
                <a:ea typeface="メイリオ" panose="020B0604030504040204" pitchFamily="50" charset="-128"/>
              </a:rPr>
              <a:t>保育士資格</a:t>
            </a:r>
            <a:endParaRPr lang="ja-JP" altLang="en-US" sz="2600" dirty="0">
              <a:solidFill>
                <a:srgbClr val="FF0000"/>
              </a:solidFill>
              <a:highlight>
                <a:srgbClr val="FFCCFF"/>
              </a:highlight>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A5C9B6FA-8D23-56FF-3A17-EBBE7C81042B}"/>
              </a:ext>
            </a:extLst>
          </p:cNvPr>
          <p:cNvSpPr txBox="1">
            <a:spLocks/>
          </p:cNvSpPr>
          <p:nvPr/>
        </p:nvSpPr>
        <p:spPr>
          <a:xfrm>
            <a:off x="650239" y="3957090"/>
            <a:ext cx="11418030" cy="305403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３．</a:t>
            </a:r>
            <a:r>
              <a:rPr lang="ja-JP" altLang="en-US" sz="3400" dirty="0">
                <a:latin typeface="メイリオ" panose="020B0604030504040204" pitchFamily="50" charset="-128"/>
                <a:ea typeface="メイリオ" panose="020B0604030504040204" pitchFamily="50" charset="-128"/>
              </a:rPr>
              <a:t>准学校心理士</a:t>
            </a:r>
            <a:endParaRPr lang="en-US" altLang="ja-JP" sz="3400" dirty="0">
              <a:latin typeface="メイリオ" panose="020B0604030504040204" pitchFamily="50" charset="-128"/>
              <a:ea typeface="メイリオ" panose="020B0604030504040204" pitchFamily="50" charset="-128"/>
            </a:endParaRPr>
          </a:p>
          <a:p>
            <a:r>
              <a:rPr lang="ja-JP" altLang="en-US" sz="3400" dirty="0">
                <a:latin typeface="メイリオ" panose="020B0604030504040204" pitchFamily="50" charset="-128"/>
                <a:ea typeface="メイリオ" panose="020B0604030504040204" pitchFamily="50" charset="-128"/>
              </a:rPr>
              <a:t>　　社会福祉主事任用資格</a:t>
            </a:r>
            <a:endParaRPr lang="en-US" altLang="ja-JP" sz="3400" dirty="0">
              <a:latin typeface="メイリオ" panose="020B0604030504040204" pitchFamily="50" charset="-128"/>
              <a:ea typeface="メイリオ" panose="020B0604030504040204" pitchFamily="50" charset="-128"/>
            </a:endParaRPr>
          </a:p>
          <a:p>
            <a:r>
              <a:rPr lang="ja-JP" altLang="en-US" sz="3400" dirty="0">
                <a:latin typeface="メイリオ" panose="020B0604030504040204" pitchFamily="50" charset="-128"/>
                <a:ea typeface="メイリオ" panose="020B0604030504040204" pitchFamily="50" charset="-128"/>
              </a:rPr>
              <a:t>　　レクリエーション・インストラクター</a:t>
            </a:r>
            <a:endParaRPr lang="en-US" altLang="ja-JP" sz="3400" dirty="0">
              <a:latin typeface="メイリオ" panose="020B0604030504040204" pitchFamily="50" charset="-128"/>
              <a:ea typeface="メイリオ" panose="020B0604030504040204" pitchFamily="50" charset="-128"/>
            </a:endParaRPr>
          </a:p>
          <a:p>
            <a:r>
              <a:rPr lang="ja-JP" altLang="en-US" sz="3400" dirty="0">
                <a:latin typeface="メイリオ" panose="020B0604030504040204" pitchFamily="50" charset="-128"/>
                <a:ea typeface="メイリオ" panose="020B0604030504040204" pitchFamily="50" charset="-128"/>
              </a:rPr>
              <a:t>　　スポーツ・レクリエーション指導者</a:t>
            </a:r>
            <a:endParaRPr lang="en-US" altLang="ja-JP" sz="3400" dirty="0">
              <a:latin typeface="メイリオ" panose="020B0604030504040204" pitchFamily="50" charset="-128"/>
              <a:ea typeface="メイリオ" panose="020B0604030504040204" pitchFamily="50" charset="-128"/>
            </a:endParaRPr>
          </a:p>
          <a:p>
            <a:r>
              <a:rPr lang="ja-JP" altLang="en-US" sz="3400" dirty="0">
                <a:latin typeface="メイリオ" panose="020B0604030504040204" pitchFamily="50" charset="-128"/>
                <a:ea typeface="メイリオ" panose="020B0604030504040204" pitchFamily="50" charset="-128"/>
              </a:rPr>
              <a:t>　　</a:t>
            </a:r>
            <a:r>
              <a:rPr lang="zh-TW" altLang="en-US" sz="3400" dirty="0">
                <a:latin typeface="メイリオ" panose="020B0604030504040204" pitchFamily="50" charset="-128"/>
                <a:ea typeface="メイリオ" panose="020B0604030504040204" pitchFamily="50" charset="-128"/>
              </a:rPr>
              <a:t>赤十字幼児安全法支援員</a:t>
            </a:r>
          </a:p>
          <a:p>
            <a:endParaRPr lang="en-US" altLang="ja-JP" sz="3600" dirty="0"/>
          </a:p>
          <a:p>
            <a:r>
              <a:rPr lang="ja-JP" altLang="en-US" sz="3600" dirty="0"/>
              <a:t>　　</a:t>
            </a:r>
            <a:endParaRPr lang="en-US" altLang="ja-JP" sz="3600" dirty="0"/>
          </a:p>
        </p:txBody>
      </p:sp>
      <p:grpSp>
        <p:nvGrpSpPr>
          <p:cNvPr id="8" name="グループ化 7">
            <a:extLst>
              <a:ext uri="{FF2B5EF4-FFF2-40B4-BE49-F238E27FC236}">
                <a16:creationId xmlns:a16="http://schemas.microsoft.com/office/drawing/2014/main" id="{F4297034-7E84-2A4D-B798-53E4E5570C0F}"/>
              </a:ext>
            </a:extLst>
          </p:cNvPr>
          <p:cNvGrpSpPr/>
          <p:nvPr/>
        </p:nvGrpSpPr>
        <p:grpSpPr>
          <a:xfrm>
            <a:off x="7802136" y="386080"/>
            <a:ext cx="3775236" cy="4249294"/>
            <a:chOff x="8518523" y="209550"/>
            <a:chExt cx="2352675" cy="3136900"/>
          </a:xfrm>
        </p:grpSpPr>
        <p:pic>
          <p:nvPicPr>
            <p:cNvPr id="9" name="図 8" descr="屋内, 窓, 子供, 小さい が含まれている画像&#10;&#10;自動的に生成された説明">
              <a:extLst>
                <a:ext uri="{FF2B5EF4-FFF2-40B4-BE49-F238E27FC236}">
                  <a16:creationId xmlns:a16="http://schemas.microsoft.com/office/drawing/2014/main" id="{FF1AD60E-86AC-E78D-7340-F107B4CB5D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8126411" y="601662"/>
              <a:ext cx="3136900" cy="2352675"/>
            </a:xfrm>
            <a:prstGeom prst="rect">
              <a:avLst/>
            </a:prstGeom>
          </p:spPr>
        </p:pic>
        <p:sp>
          <p:nvSpPr>
            <p:cNvPr id="10" name="星: 6 pt 9">
              <a:extLst>
                <a:ext uri="{FF2B5EF4-FFF2-40B4-BE49-F238E27FC236}">
                  <a16:creationId xmlns:a16="http://schemas.microsoft.com/office/drawing/2014/main" id="{E9E49054-F14A-B6B2-48EC-5C6EE4AA2D24}"/>
                </a:ext>
              </a:extLst>
            </p:cNvPr>
            <p:cNvSpPr/>
            <p:nvPr/>
          </p:nvSpPr>
          <p:spPr>
            <a:xfrm>
              <a:off x="9479280" y="1998945"/>
              <a:ext cx="216000" cy="252000"/>
            </a:xfrm>
            <a:prstGeom prst="star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9677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24AF22A9-DD19-F185-9522-9A21072DF170}"/>
              </a:ext>
            </a:extLst>
          </p:cNvPr>
          <p:cNvGrpSpPr/>
          <p:nvPr/>
        </p:nvGrpSpPr>
        <p:grpSpPr>
          <a:xfrm>
            <a:off x="1099666" y="124467"/>
            <a:ext cx="7428514" cy="6172055"/>
            <a:chOff x="2611410" y="112734"/>
            <a:chExt cx="7710038" cy="6400800"/>
          </a:xfrm>
        </p:grpSpPr>
        <p:sp>
          <p:nvSpPr>
            <p:cNvPr id="2" name="正方形/長方形 1"/>
            <p:cNvSpPr/>
            <p:nvPr/>
          </p:nvSpPr>
          <p:spPr>
            <a:xfrm>
              <a:off x="2611410" y="3002417"/>
              <a:ext cx="3745284" cy="11009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幼稚園</a:t>
              </a:r>
              <a:endParaRPr kumimoji="1" lang="en-US" altLang="ja-JP" sz="3200" dirty="0">
                <a:solidFill>
                  <a:schemeClr val="tx1"/>
                </a:solidFill>
              </a:endParaRPr>
            </a:p>
            <a:p>
              <a:pPr algn="ctr"/>
              <a:r>
                <a:rPr lang="ja-JP" altLang="en-US" sz="3200" dirty="0">
                  <a:solidFill>
                    <a:schemeClr val="tx1"/>
                  </a:solidFill>
                </a:rPr>
                <a:t>３～５歳</a:t>
              </a:r>
              <a:endParaRPr kumimoji="1" lang="ja-JP" altLang="en-US" sz="3200" dirty="0">
                <a:solidFill>
                  <a:schemeClr val="tx1"/>
                </a:solidFill>
              </a:endParaRPr>
            </a:p>
          </p:txBody>
        </p:sp>
        <p:sp>
          <p:nvSpPr>
            <p:cNvPr id="3" name="正方形/長方形 2"/>
            <p:cNvSpPr/>
            <p:nvPr/>
          </p:nvSpPr>
          <p:spPr>
            <a:xfrm>
              <a:off x="6489264" y="3002549"/>
              <a:ext cx="3129944" cy="108976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保育所</a:t>
              </a:r>
              <a:endParaRPr lang="en-US" altLang="ja-JP" sz="3200" dirty="0">
                <a:solidFill>
                  <a:schemeClr val="tx1"/>
                </a:solidFill>
              </a:endParaRPr>
            </a:p>
            <a:p>
              <a:pPr algn="ctr"/>
              <a:r>
                <a:rPr lang="ja-JP" altLang="en-US" sz="3200" dirty="0">
                  <a:solidFill>
                    <a:schemeClr val="tx1"/>
                  </a:solidFill>
                </a:rPr>
                <a:t>０～５歳</a:t>
              </a:r>
            </a:p>
          </p:txBody>
        </p:sp>
        <p:sp>
          <p:nvSpPr>
            <p:cNvPr id="4" name="正方形/長方形 3"/>
            <p:cNvSpPr/>
            <p:nvPr/>
          </p:nvSpPr>
          <p:spPr>
            <a:xfrm>
              <a:off x="3255985" y="921105"/>
              <a:ext cx="6363223" cy="19039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5" name="テキスト ボックス 4"/>
            <p:cNvSpPr txBox="1"/>
            <p:nvPr/>
          </p:nvSpPr>
          <p:spPr>
            <a:xfrm>
              <a:off x="4220488" y="964812"/>
              <a:ext cx="4972308" cy="861774"/>
            </a:xfrm>
            <a:prstGeom prst="rect">
              <a:avLst/>
            </a:prstGeom>
            <a:noFill/>
            <a:ln>
              <a:noFill/>
            </a:ln>
          </p:spPr>
          <p:txBody>
            <a:bodyPr wrap="square" rtlCol="0">
              <a:spAutoFit/>
            </a:bodyPr>
            <a:lstStyle/>
            <a:p>
              <a:r>
                <a:rPr lang="ja-JP" altLang="en-US" sz="3200" dirty="0"/>
                <a:t>認定こども園　０～５歳</a:t>
              </a:r>
            </a:p>
            <a:p>
              <a:endParaRPr kumimoji="1" lang="ja-JP" altLang="en-US" dirty="0"/>
            </a:p>
          </p:txBody>
        </p:sp>
        <p:sp>
          <p:nvSpPr>
            <p:cNvPr id="6" name="正方形/長方形 5"/>
            <p:cNvSpPr/>
            <p:nvPr/>
          </p:nvSpPr>
          <p:spPr>
            <a:xfrm>
              <a:off x="3826436" y="1561328"/>
              <a:ext cx="5060515" cy="4734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幼保連携型</a:t>
              </a:r>
            </a:p>
          </p:txBody>
        </p:sp>
        <p:sp>
          <p:nvSpPr>
            <p:cNvPr id="7" name="正方形/長方形 6"/>
            <p:cNvSpPr/>
            <p:nvPr/>
          </p:nvSpPr>
          <p:spPr>
            <a:xfrm>
              <a:off x="3382027" y="2185945"/>
              <a:ext cx="2002077" cy="5113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幼稚園型</a:t>
              </a:r>
            </a:p>
          </p:txBody>
        </p:sp>
        <p:sp>
          <p:nvSpPr>
            <p:cNvPr id="8" name="正方形/長方形 7"/>
            <p:cNvSpPr/>
            <p:nvPr/>
          </p:nvSpPr>
          <p:spPr>
            <a:xfrm>
              <a:off x="5491101" y="2199362"/>
              <a:ext cx="1814185" cy="5113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保育所型</a:t>
              </a:r>
            </a:p>
          </p:txBody>
        </p:sp>
        <p:sp>
          <p:nvSpPr>
            <p:cNvPr id="9" name="正方形/長方形 8"/>
            <p:cNvSpPr/>
            <p:nvPr/>
          </p:nvSpPr>
          <p:spPr>
            <a:xfrm>
              <a:off x="7494217" y="2198165"/>
              <a:ext cx="1896649" cy="512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地方裁量</a:t>
              </a:r>
              <a:r>
                <a:rPr kumimoji="1" lang="ja-JP" altLang="en-US" sz="2400" dirty="0">
                  <a:solidFill>
                    <a:schemeClr val="tx1"/>
                  </a:solidFill>
                </a:rPr>
                <a:t>型</a:t>
              </a:r>
            </a:p>
          </p:txBody>
        </p:sp>
        <p:sp>
          <p:nvSpPr>
            <p:cNvPr id="10" name="角丸四角形 9"/>
            <p:cNvSpPr/>
            <p:nvPr/>
          </p:nvSpPr>
          <p:spPr>
            <a:xfrm>
              <a:off x="3075137" y="406453"/>
              <a:ext cx="6870529" cy="3952605"/>
            </a:xfrm>
            <a:prstGeom prst="roundRect">
              <a:avLst/>
            </a:prstGeom>
            <a:noFill/>
            <a:ln w="762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121978" y="4493188"/>
              <a:ext cx="6923896" cy="1632039"/>
            </a:xfrm>
            <a:prstGeom prst="roundRect">
              <a:avLst/>
            </a:prstGeom>
            <a:solidFill>
              <a:srgbClr val="CCECFF"/>
            </a:solidFill>
            <a:ln w="762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小規模保育、家庭的保育、</a:t>
              </a:r>
              <a:endParaRPr kumimoji="1" lang="en-US" altLang="ja-JP" sz="3200" dirty="0">
                <a:solidFill>
                  <a:schemeClr val="tx1"/>
                </a:solidFill>
              </a:endParaRPr>
            </a:p>
            <a:p>
              <a:pPr algn="ctr"/>
              <a:r>
                <a:rPr kumimoji="1" lang="ja-JP" altLang="en-US" sz="3200" dirty="0">
                  <a:solidFill>
                    <a:schemeClr val="tx1"/>
                  </a:solidFill>
                </a:rPr>
                <a:t>居宅訪問型保育、事業所内保育</a:t>
              </a:r>
            </a:p>
          </p:txBody>
        </p:sp>
        <p:sp>
          <p:nvSpPr>
            <p:cNvPr id="14" name="角丸四角形 13"/>
            <p:cNvSpPr/>
            <p:nvPr/>
          </p:nvSpPr>
          <p:spPr>
            <a:xfrm>
              <a:off x="2846538" y="112734"/>
              <a:ext cx="7474910" cy="64008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sp>
        <p:nvSpPr>
          <p:cNvPr id="16" name="テキスト ボックス 15">
            <a:extLst>
              <a:ext uri="{FF2B5EF4-FFF2-40B4-BE49-F238E27FC236}">
                <a16:creationId xmlns:a16="http://schemas.microsoft.com/office/drawing/2014/main" id="{BE8E7D2B-F211-4A6F-A7F5-FD5A18228C7D}"/>
              </a:ext>
            </a:extLst>
          </p:cNvPr>
          <p:cNvSpPr txBox="1"/>
          <p:nvPr/>
        </p:nvSpPr>
        <p:spPr>
          <a:xfrm>
            <a:off x="287087" y="1595699"/>
            <a:ext cx="615553" cy="3529303"/>
          </a:xfrm>
          <a:prstGeom prst="rect">
            <a:avLst/>
          </a:prstGeom>
          <a:noFill/>
          <a:ln w="28575">
            <a:solidFill>
              <a:srgbClr val="FF0000"/>
            </a:solidFill>
          </a:ln>
        </p:spPr>
        <p:txBody>
          <a:bodyPr vert="eaVert" wrap="square" rtlCol="0">
            <a:spAutoFit/>
          </a:bodyPr>
          <a:lstStyle/>
          <a:p>
            <a:r>
              <a:rPr kumimoji="1" lang="ja-JP" altLang="en-US" sz="2800" dirty="0"/>
              <a:t>保育施設等の全体像</a:t>
            </a:r>
          </a:p>
        </p:txBody>
      </p:sp>
      <p:sp>
        <p:nvSpPr>
          <p:cNvPr id="13" name="吹き出し: 角を丸めた四角形 12">
            <a:extLst>
              <a:ext uri="{FF2B5EF4-FFF2-40B4-BE49-F238E27FC236}">
                <a16:creationId xmlns:a16="http://schemas.microsoft.com/office/drawing/2014/main" id="{47D84E61-FC78-7559-D2FA-18A6737C75A4}"/>
              </a:ext>
            </a:extLst>
          </p:cNvPr>
          <p:cNvSpPr/>
          <p:nvPr/>
        </p:nvSpPr>
        <p:spPr bwMode="auto">
          <a:xfrm>
            <a:off x="8386370" y="452379"/>
            <a:ext cx="3533375" cy="2137827"/>
          </a:xfrm>
          <a:prstGeom prst="wedgeRoundRectCallout">
            <a:avLst>
              <a:gd name="adj1" fmla="val -84914"/>
              <a:gd name="adj2" fmla="val 18803"/>
              <a:gd name="adj3" fmla="val 16667"/>
            </a:avLst>
          </a:prstGeom>
          <a:solidFill>
            <a:srgbClr val="FFCCFF"/>
          </a:solidFill>
          <a:ln w="57150" cap="flat" cmpd="sng" algn="ctr">
            <a:solidFill>
              <a:srgbClr val="FF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保育士資格と</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幼稚園教諭免許の</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併有が求められます。</a:t>
            </a:r>
          </a:p>
        </p:txBody>
      </p:sp>
      <p:sp>
        <p:nvSpPr>
          <p:cNvPr id="19" name="テキスト ボックス 18">
            <a:extLst>
              <a:ext uri="{FF2B5EF4-FFF2-40B4-BE49-F238E27FC236}">
                <a16:creationId xmlns:a16="http://schemas.microsoft.com/office/drawing/2014/main" id="{2DF5029A-0380-B79D-1FA9-24E7284D1723}"/>
              </a:ext>
            </a:extLst>
          </p:cNvPr>
          <p:cNvSpPr txBox="1"/>
          <p:nvPr/>
        </p:nvSpPr>
        <p:spPr>
          <a:xfrm>
            <a:off x="9092634" y="3520137"/>
            <a:ext cx="2827111" cy="2062103"/>
          </a:xfrm>
          <a:prstGeom prst="rect">
            <a:avLst/>
          </a:prstGeom>
          <a:noFill/>
        </p:spPr>
        <p:txBody>
          <a:bodyPr wrap="square" rtlCol="0">
            <a:spAutoFit/>
          </a:bodyPr>
          <a:lstStyle/>
          <a:p>
            <a:r>
              <a:rPr kumimoji="1" lang="ja-JP" altLang="en-US" sz="2400" dirty="0"/>
              <a:t>徳島県の</a:t>
            </a:r>
            <a:endParaRPr kumimoji="1" lang="en-US" altLang="ja-JP" sz="2400" dirty="0"/>
          </a:p>
          <a:p>
            <a:r>
              <a:rPr lang="ja-JP" altLang="en-US" sz="2400" dirty="0"/>
              <a:t>幼稚園</a:t>
            </a:r>
            <a:r>
              <a:rPr lang="en-US" altLang="ja-JP" sz="2400" dirty="0"/>
              <a:t>	64</a:t>
            </a:r>
          </a:p>
          <a:p>
            <a:r>
              <a:rPr kumimoji="1" lang="ja-JP" altLang="en-US" sz="2400" dirty="0"/>
              <a:t>保育所　　　</a:t>
            </a:r>
            <a:r>
              <a:rPr kumimoji="1" lang="en-US" altLang="ja-JP" sz="2400" dirty="0"/>
              <a:t>148</a:t>
            </a:r>
          </a:p>
          <a:p>
            <a:r>
              <a:rPr lang="ja-JP" altLang="en-US" sz="2400" dirty="0">
                <a:highlight>
                  <a:srgbClr val="FFFF00"/>
                </a:highlight>
              </a:rPr>
              <a:t>認定こども園</a:t>
            </a:r>
            <a:r>
              <a:rPr lang="en-US" altLang="ja-JP" sz="2400" dirty="0">
                <a:highlight>
                  <a:srgbClr val="FFFF00"/>
                </a:highlight>
              </a:rPr>
              <a:t>72</a:t>
            </a:r>
          </a:p>
          <a:p>
            <a:r>
              <a:rPr kumimoji="1" lang="ja-JP" altLang="en-US" sz="1600" dirty="0"/>
              <a:t>　　　　　　　</a:t>
            </a:r>
            <a:endParaRPr kumimoji="1" lang="en-US" altLang="ja-JP" sz="1600" dirty="0"/>
          </a:p>
          <a:p>
            <a:r>
              <a:rPr lang="ja-JP" altLang="en-US" sz="1600" dirty="0"/>
              <a:t>　　　　　</a:t>
            </a:r>
            <a:r>
              <a:rPr kumimoji="1" lang="ja-JP" altLang="en-US" sz="1600" dirty="0"/>
              <a:t>令和</a:t>
            </a:r>
            <a:r>
              <a:rPr kumimoji="1" lang="en-US" altLang="ja-JP" sz="1600" dirty="0"/>
              <a:t>5</a:t>
            </a:r>
            <a:r>
              <a:rPr kumimoji="1" lang="ja-JP" altLang="en-US" sz="1600" dirty="0"/>
              <a:t>年</a:t>
            </a:r>
            <a:r>
              <a:rPr kumimoji="1" lang="en-US" altLang="ja-JP" sz="1600" dirty="0"/>
              <a:t>5</a:t>
            </a:r>
            <a:r>
              <a:rPr kumimoji="1" lang="ja-JP" altLang="en-US" sz="1600" dirty="0"/>
              <a:t>月児嶋</a:t>
            </a:r>
          </a:p>
        </p:txBody>
      </p:sp>
    </p:spTree>
    <p:extLst>
      <p:ext uri="{BB962C8B-B14F-4D97-AF65-F5344CB8AC3E}">
        <p14:creationId xmlns:p14="http://schemas.microsoft.com/office/powerpoint/2010/main" val="327205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D8621924-209C-F776-6D21-68AF8B5C47D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9941" y="432330"/>
            <a:ext cx="8650335" cy="5993339"/>
          </a:xfrm>
          <a:prstGeom prst="rect">
            <a:avLst/>
          </a:prstGeom>
        </p:spPr>
      </p:pic>
      <p:sp>
        <p:nvSpPr>
          <p:cNvPr id="5" name="テキスト ボックス 4">
            <a:extLst>
              <a:ext uri="{FF2B5EF4-FFF2-40B4-BE49-F238E27FC236}">
                <a16:creationId xmlns:a16="http://schemas.microsoft.com/office/drawing/2014/main" id="{DC52F90D-8221-CC89-F081-D84A3E9983C0}"/>
              </a:ext>
            </a:extLst>
          </p:cNvPr>
          <p:cNvSpPr txBox="1"/>
          <p:nvPr/>
        </p:nvSpPr>
        <p:spPr>
          <a:xfrm>
            <a:off x="8199119" y="599440"/>
            <a:ext cx="3413761" cy="2677656"/>
          </a:xfrm>
          <a:prstGeom prst="rect">
            <a:avLst/>
          </a:prstGeom>
          <a:noFill/>
        </p:spPr>
        <p:txBody>
          <a:bodyPr wrap="square">
            <a:spAutoFit/>
          </a:bodyPr>
          <a:lstStyle/>
          <a:p>
            <a:r>
              <a:rPr lang="ja-JP" altLang="en-US" sz="2400" b="0" i="0" dirty="0">
                <a:solidFill>
                  <a:srgbClr val="333333"/>
                </a:solidFill>
                <a:effectLst/>
                <a:latin typeface="メイリオ" panose="020B0604030504040204" pitchFamily="50" charset="-128"/>
                <a:ea typeface="メイリオ" panose="020B0604030504040204" pitchFamily="50" charset="-128"/>
              </a:rPr>
              <a:t>少子化にもかかわらず保育施設の数が増えています。</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保育所の数はわずかに減少して、その分、</a:t>
            </a:r>
            <a:endParaRPr lang="en-US" altLang="ja-JP" sz="2400" dirty="0">
              <a:latin typeface="メイリオ" panose="020B0604030504040204" pitchFamily="50" charset="-128"/>
              <a:ea typeface="メイリオ" panose="020B0604030504040204" pitchFamily="50" charset="-128"/>
            </a:endParaRPr>
          </a:p>
          <a:p>
            <a:r>
              <a:rPr lang="ja-JP" altLang="en-US" sz="2400" dirty="0">
                <a:highlight>
                  <a:srgbClr val="FFFF00"/>
                </a:highlight>
                <a:latin typeface="メイリオ" panose="020B0604030504040204" pitchFamily="50" charset="-128"/>
                <a:ea typeface="メイリオ" panose="020B0604030504040204" pitchFamily="50" charset="-128"/>
              </a:rPr>
              <a:t>幼保連携型認定こども園</a:t>
            </a:r>
            <a:r>
              <a:rPr lang="ja-JP" altLang="en-US" sz="2400" dirty="0">
                <a:latin typeface="メイリオ" panose="020B0604030504040204" pitchFamily="50" charset="-128"/>
                <a:ea typeface="メイリオ" panose="020B0604030504040204" pitchFamily="50" charset="-128"/>
              </a:rPr>
              <a:t>が増えています。</a:t>
            </a:r>
          </a:p>
        </p:txBody>
      </p:sp>
      <p:sp>
        <p:nvSpPr>
          <p:cNvPr id="6" name="吹き出し: 角を丸めた四角形 5">
            <a:extLst>
              <a:ext uri="{FF2B5EF4-FFF2-40B4-BE49-F238E27FC236}">
                <a16:creationId xmlns:a16="http://schemas.microsoft.com/office/drawing/2014/main" id="{3F1B82EE-9E04-2B93-CA08-F30338379CC7}"/>
              </a:ext>
            </a:extLst>
          </p:cNvPr>
          <p:cNvSpPr/>
          <p:nvPr/>
        </p:nvSpPr>
        <p:spPr>
          <a:xfrm>
            <a:off x="8561039" y="3559185"/>
            <a:ext cx="3051841" cy="1461035"/>
          </a:xfrm>
          <a:prstGeom prst="wedgeRoundRectCallout">
            <a:avLst>
              <a:gd name="adj1" fmla="val -76111"/>
              <a:gd name="adj2" fmla="val -30142"/>
              <a:gd name="adj3" fmla="val 16667"/>
            </a:avLst>
          </a:prstGeom>
          <a:solidFill>
            <a:srgbClr val="FFFF00"/>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幼保連携型認定こども園</a:t>
            </a:r>
            <a:endParaRPr kumimoji="1" lang="en-US" altLang="ja-JP" sz="2800" dirty="0">
              <a:solidFill>
                <a:schemeClr val="tx1"/>
              </a:solidFill>
            </a:endParaRPr>
          </a:p>
        </p:txBody>
      </p:sp>
      <p:sp>
        <p:nvSpPr>
          <p:cNvPr id="7" name="テキスト ボックス 6">
            <a:extLst>
              <a:ext uri="{FF2B5EF4-FFF2-40B4-BE49-F238E27FC236}">
                <a16:creationId xmlns:a16="http://schemas.microsoft.com/office/drawing/2014/main" id="{CDCE07AA-9857-A080-2F79-07683D9876D5}"/>
              </a:ext>
            </a:extLst>
          </p:cNvPr>
          <p:cNvSpPr txBox="1"/>
          <p:nvPr/>
        </p:nvSpPr>
        <p:spPr>
          <a:xfrm>
            <a:off x="8094269" y="5302309"/>
            <a:ext cx="3918860" cy="905654"/>
          </a:xfrm>
          <a:prstGeom prst="rect">
            <a:avLst/>
          </a:prstGeom>
          <a:noFill/>
          <a:ln w="57150">
            <a:solidFill>
              <a:srgbClr val="FF0000"/>
            </a:solidFill>
          </a:ln>
        </p:spPr>
        <p:txBody>
          <a:bodyPr wrap="square">
            <a:spAutoFit/>
          </a:bodyPr>
          <a:lstStyle/>
          <a:p>
            <a:r>
              <a:rPr lang="ja-JP" altLang="en-US" sz="2600" dirty="0">
                <a:latin typeface="メイリオ" panose="020B0604030504040204" pitchFamily="50" charset="-128"/>
                <a:ea typeface="メイリオ" panose="020B0604030504040204" pitchFamily="50" charset="-128"/>
              </a:rPr>
              <a:t>保育士資格と幼稚園教諭免許の両方が必要</a:t>
            </a:r>
          </a:p>
        </p:txBody>
      </p:sp>
    </p:spTree>
    <p:extLst>
      <p:ext uri="{BB962C8B-B14F-4D97-AF65-F5344CB8AC3E}">
        <p14:creationId xmlns:p14="http://schemas.microsoft.com/office/powerpoint/2010/main" val="17318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1">
            <a:extLst>
              <a:ext uri="{FF2B5EF4-FFF2-40B4-BE49-F238E27FC236}">
                <a16:creationId xmlns:a16="http://schemas.microsoft.com/office/drawing/2014/main" id="{514E7701-3D9C-58DE-21D8-5994616A5491}"/>
              </a:ext>
            </a:extLst>
          </p:cNvPr>
          <p:cNvSpPr>
            <a:spLocks noChangeArrowheads="1"/>
          </p:cNvSpPr>
          <p:nvPr/>
        </p:nvSpPr>
        <p:spPr bwMode="auto">
          <a:xfrm>
            <a:off x="0" y="14657"/>
            <a:ext cx="12192000" cy="1221283"/>
          </a:xfrm>
          <a:prstGeom prst="rect">
            <a:avLst/>
          </a:prstGeom>
          <a:solidFill>
            <a:srgbClr val="FF99CC"/>
          </a:soli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solidFill>
                  <a:srgbClr val="FFFFFF"/>
                </a:solidFill>
                <a:latin typeface="HGP創英角ﾎﾟｯﾌﾟ体" panose="040B0A00000000000000" pitchFamily="50" charset="-128"/>
                <a:ea typeface="HGP創英角ﾎﾟｯﾌﾟ体" panose="040B0A00000000000000" pitchFamily="50" charset="-128"/>
              </a:rPr>
              <a:t>本学の特長　その１</a:t>
            </a:r>
          </a:p>
        </p:txBody>
      </p:sp>
      <p:sp>
        <p:nvSpPr>
          <p:cNvPr id="12291" name="テキスト ボックス 1">
            <a:extLst>
              <a:ext uri="{FF2B5EF4-FFF2-40B4-BE49-F238E27FC236}">
                <a16:creationId xmlns:a16="http://schemas.microsoft.com/office/drawing/2014/main" id="{7C87AC80-13C6-AFFF-4CB8-8F3D51E709DB}"/>
              </a:ext>
            </a:extLst>
          </p:cNvPr>
          <p:cNvSpPr txBox="1">
            <a:spLocks noChangeArrowheads="1"/>
          </p:cNvSpPr>
          <p:nvPr/>
        </p:nvSpPr>
        <p:spPr bwMode="auto">
          <a:xfrm>
            <a:off x="425418" y="1342320"/>
            <a:ext cx="1157719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300" dirty="0">
                <a:solidFill>
                  <a:srgbClr val="FF0000"/>
                </a:solidFill>
                <a:latin typeface="HGP創英角ﾎﾟｯﾌﾟ体" panose="040B0A00000000000000" pitchFamily="50" charset="-128"/>
                <a:ea typeface="HGP創英角ﾎﾟｯﾌﾟ体" panose="040B0A00000000000000" pitchFamily="50" charset="-128"/>
              </a:rPr>
              <a:t>総合大学の強みを生かした充実した教育内容と、施設・設備</a:t>
            </a:r>
          </a:p>
        </p:txBody>
      </p:sp>
      <p:sp>
        <p:nvSpPr>
          <p:cNvPr id="12292" name="Text Box 16">
            <a:extLst>
              <a:ext uri="{FF2B5EF4-FFF2-40B4-BE49-F238E27FC236}">
                <a16:creationId xmlns:a16="http://schemas.microsoft.com/office/drawing/2014/main" id="{A23929F0-47D4-CD38-10C4-7A7E84D9E6A4}"/>
              </a:ext>
            </a:extLst>
          </p:cNvPr>
          <p:cNvSpPr txBox="1">
            <a:spLocks noChangeArrowheads="1"/>
          </p:cNvSpPr>
          <p:nvPr/>
        </p:nvSpPr>
        <p:spPr bwMode="auto">
          <a:xfrm>
            <a:off x="3611563" y="3103563"/>
            <a:ext cx="5562600" cy="5080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700">
              <a:latin typeface="HGP創英角ﾎﾟｯﾌﾟ体" panose="040B0A00000000000000" pitchFamily="50" charset="-128"/>
              <a:ea typeface="HGP創英角ﾎﾟｯﾌﾟ体" panose="040B0A00000000000000" pitchFamily="50" charset="-128"/>
            </a:endParaRPr>
          </a:p>
        </p:txBody>
      </p:sp>
      <p:sp>
        <p:nvSpPr>
          <p:cNvPr id="15" name="Text Box 17">
            <a:extLst>
              <a:ext uri="{FF2B5EF4-FFF2-40B4-BE49-F238E27FC236}">
                <a16:creationId xmlns:a16="http://schemas.microsoft.com/office/drawing/2014/main" id="{AF964688-3AF3-C060-94BE-EED15BCF9E8B}"/>
              </a:ext>
            </a:extLst>
          </p:cNvPr>
          <p:cNvSpPr txBox="1">
            <a:spLocks noChangeArrowheads="1"/>
          </p:cNvSpPr>
          <p:nvPr/>
        </p:nvSpPr>
        <p:spPr bwMode="auto">
          <a:xfrm rot="21587737">
            <a:off x="381429" y="2483398"/>
            <a:ext cx="4695825" cy="3222625"/>
          </a:xfrm>
          <a:prstGeom prst="rect">
            <a:avLst/>
          </a:prstGeom>
          <a:solidFill>
            <a:schemeClr val="bg1">
              <a:alpha val="65097"/>
            </a:schemeClr>
          </a:solid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28625" indent="-428625">
              <a:lnSpc>
                <a:spcPct val="150000"/>
              </a:lnSpc>
              <a:spcBef>
                <a:spcPct val="0"/>
              </a:spcBef>
              <a:buFont typeface="Wingdings" panose="05000000000000000000" pitchFamily="2" charset="2"/>
              <a:buChar char="l"/>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施設・設備は大学と共通</a:t>
            </a:r>
          </a:p>
          <a:p>
            <a:pPr marL="428625" indent="-428625">
              <a:lnSpc>
                <a:spcPct val="150000"/>
              </a:lnSpc>
              <a:spcBef>
                <a:spcPct val="0"/>
              </a:spcBef>
              <a:buFont typeface="Wingdings" panose="05000000000000000000" pitchFamily="2" charset="2"/>
              <a:buChar char="l"/>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短大・学部の垣根を越えてそれぞれの分野の専門家が授業を担当。</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428625" indent="-428625">
              <a:lnSpc>
                <a:spcPct val="150000"/>
              </a:lnSpc>
              <a:spcBef>
                <a:spcPct val="0"/>
              </a:spcBef>
              <a:buFont typeface="Wingdings" panose="05000000000000000000" pitchFamily="2" charset="2"/>
              <a:buChar char="l"/>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大学の授業も受講可能</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pic>
        <p:nvPicPr>
          <p:cNvPr id="12294" name="Picture 2" descr="徳島キャンパス">
            <a:extLst>
              <a:ext uri="{FF2B5EF4-FFF2-40B4-BE49-F238E27FC236}">
                <a16:creationId xmlns:a16="http://schemas.microsoft.com/office/drawing/2014/main" id="{FC2F625A-1587-BCEB-DC9C-B1234150D9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5544" y="3654877"/>
            <a:ext cx="4110855" cy="153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図 1">
            <a:extLst>
              <a:ext uri="{FF2B5EF4-FFF2-40B4-BE49-F238E27FC236}">
                <a16:creationId xmlns:a16="http://schemas.microsoft.com/office/drawing/2014/main" id="{A585F103-444E-45D6-4616-A1DDDA9043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03917" y="2026446"/>
            <a:ext cx="1758692" cy="147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F6FD269A-D640-0634-3413-E3909FC9B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5983" y="2026446"/>
            <a:ext cx="2218107" cy="1478737"/>
          </a:xfrm>
          <a:prstGeom prst="rect">
            <a:avLst/>
          </a:prstGeom>
        </p:spPr>
      </p:pic>
      <p:pic>
        <p:nvPicPr>
          <p:cNvPr id="3" name="図 2">
            <a:extLst>
              <a:ext uri="{FF2B5EF4-FFF2-40B4-BE49-F238E27FC236}">
                <a16:creationId xmlns:a16="http://schemas.microsoft.com/office/drawing/2014/main" id="{15B0F0AC-5BAF-69D6-DE93-EB319D6EE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7440" y="2026446"/>
            <a:ext cx="2218106" cy="1478737"/>
          </a:xfrm>
          <a:prstGeom prst="rect">
            <a:avLst/>
          </a:prstGeom>
        </p:spPr>
      </p:pic>
      <p:pic>
        <p:nvPicPr>
          <p:cNvPr id="4" name="図 3">
            <a:extLst>
              <a:ext uri="{FF2B5EF4-FFF2-40B4-BE49-F238E27FC236}">
                <a16:creationId xmlns:a16="http://schemas.microsoft.com/office/drawing/2014/main" id="{ED1BF0CD-4D52-ED1D-F258-05BD5E9F95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7769" y="5340472"/>
            <a:ext cx="2056936" cy="1371290"/>
          </a:xfrm>
          <a:prstGeom prst="rect">
            <a:avLst/>
          </a:prstGeom>
        </p:spPr>
      </p:pic>
      <p:pic>
        <p:nvPicPr>
          <p:cNvPr id="5" name="図 4">
            <a:extLst>
              <a:ext uri="{FF2B5EF4-FFF2-40B4-BE49-F238E27FC236}">
                <a16:creationId xmlns:a16="http://schemas.microsoft.com/office/drawing/2014/main" id="{641947B0-BB46-13C3-0062-CC9A652334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44705" y="3626198"/>
            <a:ext cx="2271599" cy="1514399"/>
          </a:xfrm>
          <a:prstGeom prst="rect">
            <a:avLst/>
          </a:prstGeom>
        </p:spPr>
      </p:pic>
      <p:pic>
        <p:nvPicPr>
          <p:cNvPr id="6" name="図 5">
            <a:extLst>
              <a:ext uri="{FF2B5EF4-FFF2-40B4-BE49-F238E27FC236}">
                <a16:creationId xmlns:a16="http://schemas.microsoft.com/office/drawing/2014/main" id="{29087383-DE2E-B1E6-83F5-D43B45EA1F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85545" y="5329762"/>
            <a:ext cx="2056935" cy="1371290"/>
          </a:xfrm>
          <a:prstGeom prst="rect">
            <a:avLst/>
          </a:prstGeom>
        </p:spPr>
      </p:pic>
      <p:pic>
        <p:nvPicPr>
          <p:cNvPr id="7" name="図 6">
            <a:extLst>
              <a:ext uri="{FF2B5EF4-FFF2-40B4-BE49-F238E27FC236}">
                <a16:creationId xmlns:a16="http://schemas.microsoft.com/office/drawing/2014/main" id="{0CE93BB4-256D-00C6-5A35-7C3D9030CD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55396" y="5313187"/>
            <a:ext cx="1960908" cy="1307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
            <a:extLst>
              <a:ext uri="{FF2B5EF4-FFF2-40B4-BE49-F238E27FC236}">
                <a16:creationId xmlns:a16="http://schemas.microsoft.com/office/drawing/2014/main" id="{697895FD-211D-D9F8-7BD0-093CFC5D3B81}"/>
              </a:ext>
            </a:extLst>
          </p:cNvPr>
          <p:cNvSpPr>
            <a:spLocks noChangeArrowheads="1"/>
          </p:cNvSpPr>
          <p:nvPr/>
        </p:nvSpPr>
        <p:spPr bwMode="auto">
          <a:xfrm>
            <a:off x="0" y="-28572"/>
            <a:ext cx="12192000" cy="1322388"/>
          </a:xfrm>
          <a:prstGeom prst="rect">
            <a:avLst/>
          </a:prstGeom>
          <a:solidFill>
            <a:srgbClr val="FF99CC"/>
          </a:soli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solidFill>
                  <a:srgbClr val="FFFFFF"/>
                </a:solidFill>
                <a:latin typeface="HGP創英角ﾎﾟｯﾌﾟ体" panose="040B0A00000000000000" pitchFamily="50" charset="-128"/>
                <a:ea typeface="HGP創英角ﾎﾟｯﾌﾟ体" panose="040B0A00000000000000" pitchFamily="50" charset="-128"/>
              </a:rPr>
              <a:t>本学の特長　その２</a:t>
            </a:r>
          </a:p>
        </p:txBody>
      </p:sp>
      <p:sp>
        <p:nvSpPr>
          <p:cNvPr id="14339" name="Text Box 16">
            <a:extLst>
              <a:ext uri="{FF2B5EF4-FFF2-40B4-BE49-F238E27FC236}">
                <a16:creationId xmlns:a16="http://schemas.microsoft.com/office/drawing/2014/main" id="{25AE96BE-28B8-3166-FC33-1F0D9856EA59}"/>
              </a:ext>
            </a:extLst>
          </p:cNvPr>
          <p:cNvSpPr txBox="1">
            <a:spLocks noChangeArrowheads="1"/>
          </p:cNvSpPr>
          <p:nvPr/>
        </p:nvSpPr>
        <p:spPr bwMode="auto">
          <a:xfrm>
            <a:off x="514940" y="1320996"/>
            <a:ext cx="11264501" cy="6308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400" b="1" dirty="0">
                <a:solidFill>
                  <a:srgbClr val="FF0000"/>
                </a:solidFill>
                <a:latin typeface="HGP創英角ﾎﾟｯﾌﾟ体" panose="040B0A00000000000000" pitchFamily="50" charset="-128"/>
                <a:ea typeface="HGP創英角ﾎﾟｯﾌﾟ体" panose="040B0A00000000000000" pitchFamily="50" charset="-128"/>
              </a:rPr>
              <a:t>総合大学ならではの多彩な行事や地域貢献の取り組み</a:t>
            </a:r>
          </a:p>
        </p:txBody>
      </p:sp>
      <p:sp>
        <p:nvSpPr>
          <p:cNvPr id="3" name="正方形/長方形 2">
            <a:extLst>
              <a:ext uri="{FF2B5EF4-FFF2-40B4-BE49-F238E27FC236}">
                <a16:creationId xmlns:a16="http://schemas.microsoft.com/office/drawing/2014/main" id="{46CA594D-1174-1FA8-6CEE-983D628A7371}"/>
              </a:ext>
            </a:extLst>
          </p:cNvPr>
          <p:cNvSpPr/>
          <p:nvPr/>
        </p:nvSpPr>
        <p:spPr>
          <a:xfrm>
            <a:off x="514941" y="2135191"/>
            <a:ext cx="7199312" cy="3094037"/>
          </a:xfrm>
          <a:prstGeom prst="rect">
            <a:avLst/>
          </a:prstGeom>
        </p:spPr>
        <p:txBody>
          <a:bodyPr>
            <a:spAutoFit/>
          </a:bodyPr>
          <a:lstStyle/>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遍路ウォーク、新入生セミナー</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コンサート（無料で聴けるもの有り）</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公開講座や公開セミナー、</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ボランティアパスポート、</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子育て支援イベント、</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さまざまな地域連携事業</a:t>
            </a:r>
            <a:endParaRPr lang="en-US" altLang="ja-JP" sz="28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27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　　</a:t>
            </a:r>
            <a:endParaRPr lang="ja-JP" altLang="en-US" sz="2700" dirty="0"/>
          </a:p>
        </p:txBody>
      </p:sp>
      <p:pic>
        <p:nvPicPr>
          <p:cNvPr id="14341" name="図 1">
            <a:extLst>
              <a:ext uri="{FF2B5EF4-FFF2-40B4-BE49-F238E27FC236}">
                <a16:creationId xmlns:a16="http://schemas.microsoft.com/office/drawing/2014/main" id="{5B468FDF-ACC9-7DD9-85E8-B4504C6A13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3991" y="4425765"/>
            <a:ext cx="2761905"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図 5">
            <a:extLst>
              <a:ext uri="{FF2B5EF4-FFF2-40B4-BE49-F238E27FC236}">
                <a16:creationId xmlns:a16="http://schemas.microsoft.com/office/drawing/2014/main" id="{99B798E9-5C18-D6CD-3FDA-5FB7F5FF07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2516" y="4983458"/>
            <a:ext cx="2294769" cy="153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図 6">
            <a:extLst>
              <a:ext uri="{FF2B5EF4-FFF2-40B4-BE49-F238E27FC236}">
                <a16:creationId xmlns:a16="http://schemas.microsoft.com/office/drawing/2014/main" id="{99E3CEAF-1B66-1B39-6966-44804E98D4C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0432" y="2087717"/>
            <a:ext cx="2617770" cy="215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図 7">
            <a:extLst>
              <a:ext uri="{FF2B5EF4-FFF2-40B4-BE49-F238E27FC236}">
                <a16:creationId xmlns:a16="http://schemas.microsoft.com/office/drawing/2014/main" id="{6CCA90E9-37C1-19A2-2010-418AF0490C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09197" y="4939276"/>
            <a:ext cx="2072486" cy="1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並んで立っている男性&#10;&#10;中程度の精度で自動的に生成された説明">
            <a:extLst>
              <a:ext uri="{FF2B5EF4-FFF2-40B4-BE49-F238E27FC236}">
                <a16:creationId xmlns:a16="http://schemas.microsoft.com/office/drawing/2014/main" id="{3F505EC8-1D28-F471-7BC8-B8B057C52E2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8708" y="4499071"/>
            <a:ext cx="3413644" cy="2075865"/>
          </a:xfrm>
          <a:prstGeom prst="rect">
            <a:avLst/>
          </a:prstGeom>
        </p:spPr>
      </p:pic>
      <p:pic>
        <p:nvPicPr>
          <p:cNvPr id="2" name="図 8" descr="屋内, 絵画, 写真, 立つ が含まれている画像&#10;&#10;自動的に生成された説明">
            <a:extLst>
              <a:ext uri="{FF2B5EF4-FFF2-40B4-BE49-F238E27FC236}">
                <a16:creationId xmlns:a16="http://schemas.microsoft.com/office/drawing/2014/main" id="{E81839E3-8327-8636-6C87-7C5313A5C94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563944" y="1978976"/>
            <a:ext cx="2215497" cy="22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1">
            <a:extLst>
              <a:ext uri="{FF2B5EF4-FFF2-40B4-BE49-F238E27FC236}">
                <a16:creationId xmlns:a16="http://schemas.microsoft.com/office/drawing/2014/main" id="{876114F8-B127-ABCC-C3B4-7F207E3C6A07}"/>
              </a:ext>
            </a:extLst>
          </p:cNvPr>
          <p:cNvSpPr>
            <a:spLocks noChangeArrowheads="1"/>
          </p:cNvSpPr>
          <p:nvPr/>
        </p:nvSpPr>
        <p:spPr bwMode="auto">
          <a:xfrm>
            <a:off x="0" y="-6350"/>
            <a:ext cx="12192000" cy="1237991"/>
          </a:xfrm>
          <a:prstGeom prst="rect">
            <a:avLst/>
          </a:prstGeom>
          <a:solidFill>
            <a:srgbClr val="FF99CC"/>
          </a:soli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solidFill>
                  <a:srgbClr val="FFFFFF"/>
                </a:solidFill>
                <a:latin typeface="HGP創英角ﾎﾟｯﾌﾟ体" panose="040B0A00000000000000" pitchFamily="50" charset="-128"/>
                <a:ea typeface="HGP創英角ﾎﾟｯﾌﾟ体" panose="040B0A00000000000000" pitchFamily="50" charset="-128"/>
              </a:rPr>
              <a:t>本学の特長　その３</a:t>
            </a:r>
          </a:p>
        </p:txBody>
      </p:sp>
      <p:sp>
        <p:nvSpPr>
          <p:cNvPr id="18435" name="Text Box 16">
            <a:extLst>
              <a:ext uri="{FF2B5EF4-FFF2-40B4-BE49-F238E27FC236}">
                <a16:creationId xmlns:a16="http://schemas.microsoft.com/office/drawing/2014/main" id="{0965DA18-7B3D-4420-F01C-325BD73750F3}"/>
              </a:ext>
            </a:extLst>
          </p:cNvPr>
          <p:cNvSpPr txBox="1">
            <a:spLocks noChangeArrowheads="1"/>
          </p:cNvSpPr>
          <p:nvPr/>
        </p:nvSpPr>
        <p:spPr bwMode="auto">
          <a:xfrm>
            <a:off x="453784" y="1428953"/>
            <a:ext cx="8280400" cy="6000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300" b="1" dirty="0">
                <a:solidFill>
                  <a:srgbClr val="FF0000"/>
                </a:solidFill>
                <a:latin typeface="HGP創英角ﾎﾟｯﾌﾟ体" panose="040B0A00000000000000" pitchFamily="50" charset="-128"/>
                <a:ea typeface="HGP創英角ﾎﾟｯﾌﾟ体" panose="040B0A00000000000000" pitchFamily="50" charset="-128"/>
              </a:rPr>
              <a:t>学科の枠を超えた人間関係や学び</a:t>
            </a:r>
          </a:p>
        </p:txBody>
      </p:sp>
      <p:sp>
        <p:nvSpPr>
          <p:cNvPr id="2" name="テキスト ボックス 1">
            <a:extLst>
              <a:ext uri="{FF2B5EF4-FFF2-40B4-BE49-F238E27FC236}">
                <a16:creationId xmlns:a16="http://schemas.microsoft.com/office/drawing/2014/main" id="{7D761DCB-6A98-72A3-D2B4-036345C84293}"/>
              </a:ext>
            </a:extLst>
          </p:cNvPr>
          <p:cNvSpPr txBox="1"/>
          <p:nvPr/>
        </p:nvSpPr>
        <p:spPr>
          <a:xfrm>
            <a:off x="453784" y="2092590"/>
            <a:ext cx="7518676" cy="3046988"/>
          </a:xfrm>
          <a:prstGeom prst="rect">
            <a:avLst/>
          </a:prstGeom>
          <a:noFill/>
        </p:spPr>
        <p:txBody>
          <a:bodyPr wrap="square">
            <a:spAutoFit/>
          </a:bodyPr>
          <a:lstStyle/>
          <a:p>
            <a:pPr marL="342900" indent="-342900">
              <a:buFont typeface="Wingdings" panose="05000000000000000000" pitchFamily="2" charset="2"/>
              <a:buChar char="l"/>
              <a:defRPr/>
            </a:pPr>
            <a:r>
              <a:rPr lang="ja-JP" altLang="en-US"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サークルや部活動、県人会は学部と一緒。</a:t>
            </a:r>
            <a:endParaRPr lang="en-US" altLang="ja-JP"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defRPr/>
            </a:pPr>
            <a:r>
              <a:rPr lang="ja-JP" altLang="en-US"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　学部学科の枠を越えて友だちができる。</a:t>
            </a:r>
            <a:endParaRPr lang="en-US" altLang="ja-JP"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0000" indent="-342900">
              <a:spcBef>
                <a:spcPts val="1200"/>
              </a:spcBef>
              <a:buFont typeface="Wingdings" panose="05000000000000000000" pitchFamily="2" charset="2"/>
              <a:buChar char="l"/>
              <a:defRPr/>
            </a:pPr>
            <a:r>
              <a:rPr lang="ja-JP" altLang="en-US"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学部・学科の枠を超えて興味のある分野を　学ぶことができる。</a:t>
            </a:r>
            <a:endParaRPr lang="en-US" altLang="ja-JP"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0000" indent="-342900">
              <a:spcBef>
                <a:spcPts val="1200"/>
              </a:spcBef>
              <a:buFont typeface="Wingdings" panose="05000000000000000000" pitchFamily="2" charset="2"/>
              <a:buChar char="l"/>
              <a:defRPr/>
            </a:pPr>
            <a:endParaRPr lang="en-US" altLang="ja-JP"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marL="360000" indent="-342900">
              <a:spcBef>
                <a:spcPts val="1200"/>
              </a:spcBef>
              <a:buFont typeface="Wingdings" panose="05000000000000000000" pitchFamily="2" charset="2"/>
              <a:buChar char="l"/>
              <a:defRPr/>
            </a:pPr>
            <a:r>
              <a:rPr lang="ja-JP" altLang="en-US"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rPr>
              <a:t>学ぶことができる。</a:t>
            </a:r>
            <a:endParaRPr lang="en-US" altLang="ja-JP" sz="2700" dirty="0">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pic>
        <p:nvPicPr>
          <p:cNvPr id="18437" name="図 3">
            <a:extLst>
              <a:ext uri="{FF2B5EF4-FFF2-40B4-BE49-F238E27FC236}">
                <a16:creationId xmlns:a16="http://schemas.microsoft.com/office/drawing/2014/main" id="{7B002B0C-EEF9-72CC-7A27-88DA70AFDF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784" y="4168572"/>
            <a:ext cx="35290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7E55A364-C0D2-55B1-78E7-EA03BA1C43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4928" y="1428953"/>
            <a:ext cx="34432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descr="会議室に集まる人々&#10;&#10;自動的に生成された説明">
            <a:extLst>
              <a:ext uri="{FF2B5EF4-FFF2-40B4-BE49-F238E27FC236}">
                <a16:creationId xmlns:a16="http://schemas.microsoft.com/office/drawing/2014/main" id="{58C3158C-B72E-E828-5E9B-10E0B95223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91969" y="4159348"/>
            <a:ext cx="3360738" cy="252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14ED4E0A-5DF2-5BF6-1DE0-1469754465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00032" y="4223581"/>
            <a:ext cx="4075638" cy="245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BC3330D-12D5-E494-7BCE-FD5BA59E83C8}"/>
              </a:ext>
            </a:extLst>
          </p:cNvPr>
          <p:cNvSpPr>
            <a:spLocks noChangeArrowheads="1"/>
          </p:cNvSpPr>
          <p:nvPr/>
        </p:nvSpPr>
        <p:spPr bwMode="auto">
          <a:xfrm>
            <a:off x="0" y="-6350"/>
            <a:ext cx="12192000" cy="1463958"/>
          </a:xfrm>
          <a:prstGeom prst="rect">
            <a:avLst/>
          </a:prstGeom>
          <a:solidFill>
            <a:srgbClr val="CCFFFF"/>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保育科の特長その１</a:t>
            </a:r>
            <a:endParaRPr lang="en-US" altLang="ja-JP" sz="3600" b="1" dirty="0">
              <a:solidFill>
                <a:srgbClr val="0070C0"/>
              </a:solidFill>
              <a:latin typeface="HGP創英角ﾎﾟｯﾌﾟ体" panose="040B0A00000000000000" pitchFamily="50" charset="-128"/>
              <a:ea typeface="HGP創英角ﾎﾟｯﾌﾟ体" panose="040B0A00000000000000" pitchFamily="50" charset="-128"/>
            </a:endParaRPr>
          </a:p>
          <a:p>
            <a:pPr algn="ctr">
              <a:spcBef>
                <a:spcPts val="1200"/>
              </a:spcBef>
              <a:buNone/>
            </a:pPr>
            <a:r>
              <a:rPr lang="ja-JP" altLang="en-US" sz="3600" b="1" dirty="0">
                <a:solidFill>
                  <a:srgbClr val="0070C0"/>
                </a:solidFill>
                <a:latin typeface="HGP創英角ﾎﾟｯﾌﾟ体" panose="040B0A00000000000000" pitchFamily="50" charset="-128"/>
                <a:ea typeface="HGP創英角ﾎﾟｯﾌﾟ体" panose="040B0A00000000000000" pitchFamily="50" charset="-128"/>
              </a:rPr>
              <a:t>自ら考え行動する力と協働性を培う「おとぎのくに」</a:t>
            </a:r>
          </a:p>
        </p:txBody>
      </p:sp>
      <p:sp useBgFill="1">
        <p:nvSpPr>
          <p:cNvPr id="5124" name="テキスト ボックス 3">
            <a:extLst>
              <a:ext uri="{FF2B5EF4-FFF2-40B4-BE49-F238E27FC236}">
                <a16:creationId xmlns:a16="http://schemas.microsoft.com/office/drawing/2014/main" id="{A4EA77BD-3699-44EB-B120-E7CA43F2D95C}"/>
              </a:ext>
            </a:extLst>
          </p:cNvPr>
          <p:cNvSpPr txBox="1">
            <a:spLocks noChangeArrowheads="1"/>
          </p:cNvSpPr>
          <p:nvPr/>
        </p:nvSpPr>
        <p:spPr bwMode="auto">
          <a:xfrm>
            <a:off x="7448512" y="2019300"/>
            <a:ext cx="4105313" cy="4047400"/>
          </a:xfrm>
          <a:prstGeom prst="rect">
            <a:avLst/>
          </a:prstGeom>
        </p:spPr>
        <p:txBody>
          <a:bodyPr vert="horz" lIns="91440" tIns="45720" rIns="91440" bIns="45720" rtlCol="0" anchor="ctr">
            <a:no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a:lnSpc>
                <a:spcPct val="90000"/>
              </a:lnSpc>
              <a:spcAft>
                <a:spcPts val="600"/>
              </a:spcAft>
            </a:pPr>
            <a:r>
              <a:rPr lang="ja-JP" altLang="en-US" sz="2800" dirty="0">
                <a:latin typeface="+mn-lt"/>
                <a:ea typeface="+mn-ea"/>
              </a:rPr>
              <a:t>毎年</a:t>
            </a:r>
            <a:r>
              <a:rPr lang="en-US" altLang="ja-JP" sz="2800" dirty="0">
                <a:latin typeface="+mn-lt"/>
                <a:ea typeface="+mn-ea"/>
              </a:rPr>
              <a:t>11</a:t>
            </a:r>
            <a:r>
              <a:rPr lang="ja-JP" altLang="en-US" sz="2800" dirty="0">
                <a:latin typeface="+mn-lt"/>
                <a:ea typeface="+mn-ea"/>
              </a:rPr>
              <a:t>月下旬に２日間にわたって開催する保育科主催の伝統行事です。附属幼稚園や実習でお世話になった保育所の子どもたちを招待して、学生が創作したミュージカルやブラックシアター、ハンドベル、合唱などを上演します。</a:t>
            </a:r>
          </a:p>
        </p:txBody>
      </p:sp>
      <p:pic>
        <p:nvPicPr>
          <p:cNvPr id="4" name="図 3" descr="人, グループ, 民衆, 男 が含まれている画像&#10;&#10;自動的に生成された説明">
            <a:extLst>
              <a:ext uri="{FF2B5EF4-FFF2-40B4-BE49-F238E27FC236}">
                <a16:creationId xmlns:a16="http://schemas.microsoft.com/office/drawing/2014/main" id="{F9F403A4-FCD6-CA77-141A-E8523A2B94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056" y="1885950"/>
            <a:ext cx="6734175" cy="4489450"/>
          </a:xfrm>
          <a:prstGeom prst="rect">
            <a:avLst/>
          </a:prstGeom>
        </p:spPr>
      </p:pic>
    </p:spTree>
    <p:extLst>
      <p:ext uri="{BB962C8B-B14F-4D97-AF65-F5344CB8AC3E}">
        <p14:creationId xmlns:p14="http://schemas.microsoft.com/office/powerpoint/2010/main" val="213186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図 1">
            <a:extLst>
              <a:ext uri="{FF2B5EF4-FFF2-40B4-BE49-F238E27FC236}">
                <a16:creationId xmlns:a16="http://schemas.microsoft.com/office/drawing/2014/main" id="{9C538820-78C4-FB47-DA60-4F18324489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1084" y="171715"/>
            <a:ext cx="7812386" cy="3724422"/>
          </a:xfrm>
          <a:prstGeom prst="rect">
            <a:avLst/>
          </a:prstGeom>
        </p:spPr>
      </p:pic>
      <p:pic>
        <p:nvPicPr>
          <p:cNvPr id="4" name="図 3" descr="カラフルなドレスを着ている人たち&#10;&#10;低い精度で自動的に生成された説明">
            <a:extLst>
              <a:ext uri="{FF2B5EF4-FFF2-40B4-BE49-F238E27FC236}">
                <a16:creationId xmlns:a16="http://schemas.microsoft.com/office/drawing/2014/main" id="{EFAB834E-5437-AC33-436A-9697FF80ED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0921" y="4001177"/>
            <a:ext cx="4471945" cy="2529772"/>
          </a:xfrm>
          <a:prstGeom prst="rect">
            <a:avLst/>
          </a:prstGeom>
        </p:spPr>
      </p:pic>
      <p:pic>
        <p:nvPicPr>
          <p:cNvPr id="8" name="図 7" descr="人, スポーツ, グループ, 立つ が含まれている画像&#10;&#10;自動的に生成された説明">
            <a:extLst>
              <a:ext uri="{FF2B5EF4-FFF2-40B4-BE49-F238E27FC236}">
                <a16:creationId xmlns:a16="http://schemas.microsoft.com/office/drawing/2014/main" id="{FBA82551-32E9-E793-73DC-B7A48D7E7E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94554" y="4244308"/>
            <a:ext cx="3808694" cy="2286641"/>
          </a:xfrm>
          <a:prstGeom prst="rect">
            <a:avLst/>
          </a:prstGeom>
        </p:spPr>
      </p:pic>
      <p:pic>
        <p:nvPicPr>
          <p:cNvPr id="5" name="図 4">
            <a:extLst>
              <a:ext uri="{FF2B5EF4-FFF2-40B4-BE49-F238E27FC236}">
                <a16:creationId xmlns:a16="http://schemas.microsoft.com/office/drawing/2014/main" id="{D4169B93-9DC8-83D9-3EF6-AED60ECBF70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03562" y="2033926"/>
            <a:ext cx="3808694" cy="2084182"/>
          </a:xfrm>
          <a:prstGeom prst="rect">
            <a:avLst/>
          </a:prstGeom>
        </p:spPr>
      </p:pic>
      <p:pic>
        <p:nvPicPr>
          <p:cNvPr id="6" name="図 5">
            <a:extLst>
              <a:ext uri="{FF2B5EF4-FFF2-40B4-BE49-F238E27FC236}">
                <a16:creationId xmlns:a16="http://schemas.microsoft.com/office/drawing/2014/main" id="{0752727C-1373-09B7-5053-764F341751E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194554" y="171715"/>
            <a:ext cx="3826711" cy="1748752"/>
          </a:xfrm>
          <a:prstGeom prst="rect">
            <a:avLst/>
          </a:prstGeom>
        </p:spPr>
      </p:pic>
      <p:pic>
        <p:nvPicPr>
          <p:cNvPr id="9" name="図 8">
            <a:extLst>
              <a:ext uri="{FF2B5EF4-FFF2-40B4-BE49-F238E27FC236}">
                <a16:creationId xmlns:a16="http://schemas.microsoft.com/office/drawing/2014/main" id="{8552AD77-3F3C-56C4-29C6-E88AD269505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787455" y="4042527"/>
            <a:ext cx="3137909" cy="2488422"/>
          </a:xfrm>
          <a:prstGeom prst="rect">
            <a:avLst/>
          </a:prstGeom>
        </p:spPr>
      </p:pic>
      <p:sp>
        <p:nvSpPr>
          <p:cNvPr id="11" name="テキスト ボックス 10">
            <a:extLst>
              <a:ext uri="{FF2B5EF4-FFF2-40B4-BE49-F238E27FC236}">
                <a16:creationId xmlns:a16="http://schemas.microsoft.com/office/drawing/2014/main" id="{2D1BE4B4-B08C-A078-FD18-078281CA7AE2}"/>
              </a:ext>
            </a:extLst>
          </p:cNvPr>
          <p:cNvSpPr txBox="1"/>
          <p:nvPr/>
        </p:nvSpPr>
        <p:spPr>
          <a:xfrm>
            <a:off x="697116" y="2931325"/>
            <a:ext cx="6989276" cy="707886"/>
          </a:xfrm>
          <a:prstGeom prst="rect">
            <a:avLst/>
          </a:prstGeom>
          <a:solidFill>
            <a:schemeClr val="bg1"/>
          </a:solidFill>
        </p:spPr>
        <p:txBody>
          <a:bodyPr wrap="square" rtlCol="0">
            <a:spAutoFit/>
          </a:bodyPr>
          <a:lstStyle/>
          <a:p>
            <a:r>
              <a:rPr kumimoji="1" lang="ja-JP" altLang="en-US" sz="2000" dirty="0"/>
              <a:t>昨年の第４１回おとぎのくには２日間で</a:t>
            </a:r>
            <a:r>
              <a:rPr kumimoji="1" lang="en-US" altLang="ja-JP" sz="2000" dirty="0"/>
              <a:t>1,000</a:t>
            </a:r>
            <a:r>
              <a:rPr kumimoji="1" lang="ja-JP" altLang="en-US" sz="2000" dirty="0"/>
              <a:t>人もの子どもたちや保育者、学内の方々が観覧してくださいました。</a:t>
            </a:r>
          </a:p>
        </p:txBody>
      </p:sp>
    </p:spTree>
    <p:extLst>
      <p:ext uri="{BB962C8B-B14F-4D97-AF65-F5344CB8AC3E}">
        <p14:creationId xmlns:p14="http://schemas.microsoft.com/office/powerpoint/2010/main" val="37871950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483</TotalTime>
  <Words>918</Words>
  <Application>Microsoft Office PowerPoint</Application>
  <PresentationFormat>ワイド画面</PresentationFormat>
  <Paragraphs>110</Paragraphs>
  <Slides>16</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HGP創英角ﾎﾟｯﾌﾟ体</vt:lpstr>
      <vt:lpstr>HG丸ｺﾞｼｯｸM-PRO</vt:lpstr>
      <vt:lpstr>ＭＳ Ｐゴシック</vt:lpstr>
      <vt:lpstr>ＭＳ 明朝</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児嶋 輝美</dc:creator>
  <cp:lastModifiedBy>鈴木 順子</cp:lastModifiedBy>
  <cp:revision>18</cp:revision>
  <cp:lastPrinted>2025-02-08T07:11:23Z</cp:lastPrinted>
  <dcterms:created xsi:type="dcterms:W3CDTF">2025-01-20T23:07:30Z</dcterms:created>
  <dcterms:modified xsi:type="dcterms:W3CDTF">2025-02-25T01:28:11Z</dcterms:modified>
</cp:coreProperties>
</file>